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Raleway"/>
      <p:regular r:id="rId32"/>
      <p:bold r:id="rId33"/>
      <p:italic r:id="rId34"/>
      <p:boldItalic r:id="rId35"/>
    </p:embeddedFont>
    <p:embeddedFont>
      <p:font typeface="Roboto"/>
      <p:regular r:id="rId36"/>
      <p:bold r:id="rId37"/>
      <p:italic r:id="rId38"/>
      <p:boldItalic r:id="rId39"/>
    </p:embeddedFont>
    <p:embeddedFont>
      <p:font typeface="Lat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0F9349B-5DE1-43DF-ADF7-1F373F81F8D6}">
  <a:tblStyle styleId="{F0F9349B-5DE1-43DF-ADF7-1F373F81F8D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regular.fntdata"/><Relationship Id="rId20" Type="http://schemas.openxmlformats.org/officeDocument/2006/relationships/slide" Target="slides/slide14.xml"/><Relationship Id="rId42" Type="http://schemas.openxmlformats.org/officeDocument/2006/relationships/font" Target="fonts/Lato-italic.fntdata"/><Relationship Id="rId41" Type="http://schemas.openxmlformats.org/officeDocument/2006/relationships/font" Target="fonts/Lato-bold.fntdata"/><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font" Target="fonts/Lato-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aleway-bold.fntdata"/><Relationship Id="rId10" Type="http://schemas.openxmlformats.org/officeDocument/2006/relationships/slide" Target="slides/slide4.xml"/><Relationship Id="rId32" Type="http://schemas.openxmlformats.org/officeDocument/2006/relationships/font" Target="fonts/Raleway-regular.fntdata"/><Relationship Id="rId13" Type="http://schemas.openxmlformats.org/officeDocument/2006/relationships/slide" Target="slides/slide7.xml"/><Relationship Id="rId35" Type="http://schemas.openxmlformats.org/officeDocument/2006/relationships/font" Target="fonts/Raleway-boldItalic.fntdata"/><Relationship Id="rId12" Type="http://schemas.openxmlformats.org/officeDocument/2006/relationships/slide" Target="slides/slide6.xml"/><Relationship Id="rId34" Type="http://schemas.openxmlformats.org/officeDocument/2006/relationships/font" Target="fonts/Raleway-italic.fntdata"/><Relationship Id="rId15" Type="http://schemas.openxmlformats.org/officeDocument/2006/relationships/slide" Target="slides/slide9.xml"/><Relationship Id="rId37" Type="http://schemas.openxmlformats.org/officeDocument/2006/relationships/font" Target="fonts/Roboto-bold.fntdata"/><Relationship Id="rId14" Type="http://schemas.openxmlformats.org/officeDocument/2006/relationships/slide" Target="slides/slide8.xml"/><Relationship Id="rId36" Type="http://schemas.openxmlformats.org/officeDocument/2006/relationships/font" Target="fonts/Roboto-regular.fntdata"/><Relationship Id="rId17" Type="http://schemas.openxmlformats.org/officeDocument/2006/relationships/slide" Target="slides/slide11.xml"/><Relationship Id="rId39" Type="http://schemas.openxmlformats.org/officeDocument/2006/relationships/font" Target="fonts/Roboto-boldItalic.fntdata"/><Relationship Id="rId16" Type="http://schemas.openxmlformats.org/officeDocument/2006/relationships/slide" Target="slides/slide10.xml"/><Relationship Id="rId38" Type="http://schemas.openxmlformats.org/officeDocument/2006/relationships/font" Target="fonts/Robo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chf@redhat.com"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chf@redhat.com</a:t>
            </a:r>
            <a:r>
              <a:rPr lang="en"/>
              <a:t>; zgu | roman. Used to be Red Hat’s Shenandoah, now is (amazon generational) Shenandoah. This presentation takes about </a:t>
            </a:r>
            <a:r>
              <a:rPr b="1" lang="en"/>
              <a:t>30min total.</a:t>
            </a:r>
            <a:endParaRPr b="1"/>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59e06137b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59e06137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Jdk 1.8.232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f6971bb0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f6971bb0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Jdk 1.8.232</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a1ca3bc7b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a1ca3bc7b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solidFill>
                  <a:schemeClr val="dk1"/>
                </a:solidFill>
              </a:rPr>
              <a:t>[x][x][x][]      </a:t>
            </a:r>
            <a:endParaRPr/>
          </a:p>
          <a:p>
            <a:pPr indent="0" lvl="0" marL="0" rtl="0" algn="l">
              <a:spcBef>
                <a:spcPts val="0"/>
              </a:spcBef>
              <a:spcAft>
                <a:spcPts val="0"/>
              </a:spcAft>
              <a:buNone/>
            </a:pPr>
            <a:r>
              <a:rPr lang="en"/>
              <a:t>[][][][] →    </a:t>
            </a:r>
            <a:r>
              <a:rPr lang="en">
                <a:solidFill>
                  <a:schemeClr val="dk1"/>
                </a:solidFill>
              </a:rPr>
              <a:t>[x][][][]      </a:t>
            </a:r>
            <a:r>
              <a:rPr lang="en"/>
              <a:t>  x → objects</a:t>
            </a:r>
            <a:endParaRPr/>
          </a:p>
          <a:p>
            <a:pPr indent="0" lvl="0" marL="0" rtl="0" algn="l">
              <a:spcBef>
                <a:spcPts val="0"/>
              </a:spcBef>
              <a:spcAft>
                <a:spcPts val="0"/>
              </a:spcAft>
              <a:buNone/>
            </a:pPr>
            <a:r>
              <a:rPr lang="en"/>
              <a:t>[][][][]         </a:t>
            </a:r>
            <a:r>
              <a:rPr lang="en">
                <a:solidFill>
                  <a:schemeClr val="dk1"/>
                </a:solidFill>
              </a:rPr>
              <a: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a1ca3bc7b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a1ca3bc7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 careful out there, you might find links saying footprint is big on shenandoah, that’s actually not true anymore no more additional word for forwarding pointer.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952f66e04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952f66e04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be </a:t>
            </a:r>
            <a:r>
              <a:rPr lang="en"/>
              <a:t>careful</a:t>
            </a:r>
            <a:r>
              <a:rPr lang="en"/>
              <a:t> when reading because the paper (JJJP 2016) is the shenandoah v1, which has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f71d2f60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f71d2f60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a1ca3bc7be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a1ca3bc7be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Snap shot at the beginning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59e06137be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59e06137be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59e06137be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59e06137b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phases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52f66e0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952f66e0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Features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f7b70f01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f7b70f01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Heuristic</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f951e8a59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f951e8a59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Heuristic</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f31c672e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f31c672e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Failure modes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a1ca3bc7b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a1ca3bc7b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Deprecated → Traversal Mode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a1ca3bc7b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a1ca3bc7b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Tuning shenandoah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a1ca3bc7b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a1ca3bc7b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a1ca3bc7b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a1ca3bc7b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59e06137be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59e06137b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 (x,y){</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  Obj z = 1;</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  Return z;</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Function_main{</a:t>
            </a:r>
            <a:endParaRPr/>
          </a:p>
          <a:p>
            <a:pPr indent="0" lvl="0" marL="0" rtl="0" algn="l">
              <a:spcBef>
                <a:spcPts val="0"/>
              </a:spcBef>
              <a:spcAft>
                <a:spcPts val="0"/>
              </a:spcAft>
              <a:buNone/>
            </a:pPr>
            <a:r>
              <a:rPr lang="en">
                <a:solidFill>
                  <a:schemeClr val="dk1"/>
                </a:solidFill>
              </a:rPr>
              <a:t>   </a:t>
            </a:r>
            <a:r>
              <a:rPr lang="en">
                <a:solidFill>
                  <a:schemeClr val="dk1"/>
                </a:solidFill>
              </a:rPr>
              <a:t>Function (2,3)</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Generational ~ Generational Shenandoah</a:t>
            </a:r>
            <a:endParaRPr b="1"/>
          </a:p>
          <a:p>
            <a:pPr indent="0" lvl="0" marL="0" rtl="0" algn="l">
              <a:spcBef>
                <a:spcPts val="0"/>
              </a:spcBef>
              <a:spcAft>
                <a:spcPts val="0"/>
              </a:spcAft>
              <a:buNone/>
            </a:pPr>
            <a:r>
              <a:rPr lang="en"/>
              <a:t>Young -&gt; survivor -&gt; old</a:t>
            </a:r>
            <a:endParaRPr/>
          </a:p>
          <a:p>
            <a:pPr indent="0" lvl="0" marL="0" rtl="0" algn="l">
              <a:spcBef>
                <a:spcPts val="0"/>
              </a:spcBef>
              <a:spcAft>
                <a:spcPts val="0"/>
              </a:spcAft>
              <a:buNone/>
            </a:pPr>
            <a:r>
              <a:rPr lang="en"/>
              <a:t>…….   -&gt;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f8c47417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f8c47417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 (x,y){</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  Obj z = 1;</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  Return z;</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Function_main{</a:t>
            </a:r>
            <a:endParaRPr/>
          </a:p>
          <a:p>
            <a:pPr indent="0" lvl="0" marL="0" rtl="0" algn="l">
              <a:spcBef>
                <a:spcPts val="0"/>
              </a:spcBef>
              <a:spcAft>
                <a:spcPts val="0"/>
              </a:spcAft>
              <a:buNone/>
            </a:pPr>
            <a:r>
              <a:rPr lang="en">
                <a:solidFill>
                  <a:schemeClr val="dk1"/>
                </a:solidFill>
              </a:rPr>
              <a:t>   Function (2,3)</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Generational ~ Generational Shenandoah</a:t>
            </a:r>
            <a:endParaRPr b="1"/>
          </a:p>
          <a:p>
            <a:pPr indent="0" lvl="0" marL="0" rtl="0" algn="l">
              <a:spcBef>
                <a:spcPts val="0"/>
              </a:spcBef>
              <a:spcAft>
                <a:spcPts val="0"/>
              </a:spcAft>
              <a:buNone/>
            </a:pPr>
            <a:r>
              <a:rPr lang="en"/>
              <a:t>Young -&gt; survivor -&gt; old</a:t>
            </a:r>
            <a:endParaRPr/>
          </a:p>
          <a:p>
            <a:pPr indent="0" lvl="0" marL="0" rtl="0" algn="l">
              <a:spcBef>
                <a:spcPts val="0"/>
              </a:spcBef>
              <a:spcAft>
                <a:spcPts val="0"/>
              </a:spcAft>
              <a:buNone/>
            </a:pPr>
            <a:r>
              <a:rPr lang="en"/>
              <a:t>…….   -&gt;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a43f979cc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a43f979cc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700">
                <a:solidFill>
                  <a:srgbClr val="595959"/>
                </a:solidFill>
                <a:latin typeface="Lato"/>
                <a:ea typeface="Lato"/>
                <a:cs typeface="Lato"/>
                <a:sym typeface="Lato"/>
              </a:rPr>
              <a:t>https://github.com/openjdk/shenandoah-visualizer/tree/master/src/main/java/org/openjdk/shenandoah</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f962fd0f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f962fd0f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Relevant solutions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f71d2f60d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f71d2f60d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as curiosity note here. Yes folks, things have changed and </a:t>
            </a:r>
            <a:r>
              <a:rPr lang="en"/>
              <a:t>forgot</a:t>
            </a:r>
            <a:r>
              <a:rPr lang="en"/>
              <a:t>, the footprint of Shenandoah2 is actually smaller compared to ZGC!! Because it uses  external tables!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59e06137be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59e06137be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f80c83e3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f80c83e3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drive.google.com/file/d/1qo97Ch8FHMJ_NHtCI11zhUhLmKGNKWN4/view"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drive.google.com/file/d/139E2tk2KeM3lHX6XnUNWCCfLIypE8ILI/view"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drive.google.com/file/d/1mIq0ITtIf7gYpxcSl6TeXjcX7RJCy_BM/view"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access.redhat.com/solutions/5417081" TargetMode="External"/><Relationship Id="rId4" Type="http://schemas.openxmlformats.org/officeDocument/2006/relationships/hyperlink" Target="http://drive.google.com/file/d/1rObGnEV1G0knJY5vWUH-TtDiAxnrJ_R9/view" TargetMode="External"/><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drive.google.com/file/d/10a884sGbV0jshO1bu0uYkNf4vc-7dtpD/view"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drive.google.com/file/d/1kuTu_EFSIevjJdhm_Q2Hxm0pZIV3n4zY/view"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hyperlink" Target="http://drive.google.com/file/d/1IvB8e_nl58zqzfwLW33J1-fF5n_rI5cd/view" TargetMode="External"/><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hyperlink" Target="http://drive.google.com/file/d/1Mt0xi7bIdVXmhq_KSTZZh4-gOW94SBHy/view" TargetMode="External"/><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drive.google.com/file/d/1eo09M_QjHJM_vGVOjjIx3RuqJsDO1hfg/view" TargetMode="Externa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drive.google.com/file/d/1bwTzOmTgsYxCRTC2UFE5UQmAOpz2vIDz/view"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drive.google.com/file/d/1WKvO8GzXYemD4x5D7H-LsPqqXx2_HgNu/view"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access.redhat.com/solutions/6411161" TargetMode="External"/><Relationship Id="rId4" Type="http://schemas.openxmlformats.org/officeDocument/2006/relationships/hyperlink" Target="https://access.redhat.com/solutions/6411161" TargetMode="External"/><Relationship Id="rId5" Type="http://schemas.openxmlformats.org/officeDocument/2006/relationships/hyperlink" Target="https://access.redhat.com/solutions/6411161" TargetMode="External"/><Relationship Id="rId6" Type="http://schemas.openxmlformats.org/officeDocument/2006/relationships/hyperlink" Target="http://drive.google.com/file/d/1IRW_qbOQQK159W1Rfz-Skg-7TogBlljA/view" TargetMode="External"/><Relationship Id="rId7"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drive.google.com/file/d/1gIxCSVaSCFaqjSX5_AHsJua6HAj1S7d3/view"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drive.google.com/file/d/10lrPJO8_HzWq1Il8MpenySdf4FgSjYDA/view" TargetMode="Externa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access.redhat.com/solutions/533266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drive.google.com/file/d/19y4UllqAk11ossZEZMM5-DeMLll5bWjI/view" TargetMode="Externa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drive.google.com/file/d/1jYDsjb4JP6YiZF-H-Wl5wbpEmwQium_9/view" TargetMode="Externa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hyperlink" Target="http://drive.google.com/file/d/1bSB1oUKSnJOnijEWrBInqvrrleAlg1At/view" TargetMode="External"/><Relationship Id="rId5"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access.redhat.com/solutions/5242021" TargetMode="External"/><Relationship Id="rId4" Type="http://schemas.openxmlformats.org/officeDocument/2006/relationships/hyperlink" Target="https://access.redhat.com/solutions/5332661" TargetMode="External"/><Relationship Id="rId9" Type="http://schemas.openxmlformats.org/officeDocument/2006/relationships/image" Target="../media/image1.png"/><Relationship Id="rId5" Type="http://schemas.openxmlformats.org/officeDocument/2006/relationships/hyperlink" Target="https://access.redhat.com/solutions/3444741" TargetMode="External"/><Relationship Id="rId6" Type="http://schemas.openxmlformats.org/officeDocument/2006/relationships/hyperlink" Target="https://access.redhat.com/solutions/5312751" TargetMode="External"/><Relationship Id="rId7" Type="http://schemas.openxmlformats.org/officeDocument/2006/relationships/hyperlink" Target="https://access.redhat.com/solutions/5417081" TargetMode="External"/><Relationship Id="rId8" Type="http://schemas.openxmlformats.org/officeDocument/2006/relationships/hyperlink" Target="http://drive.google.com/file/d/1C81XjsxItmw0HD-DMtbFIsVwX7ir5mcr/view"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researchgate.net/publication/306112816_Shenandoah_An_open-source_concurrent_compacting_garbage_collector_for_OpenJDK" TargetMode="External"/><Relationship Id="rId4" Type="http://schemas.openxmlformats.org/officeDocument/2006/relationships/hyperlink" Target="http://openjdk.java.net/jeps/189" TargetMode="External"/><Relationship Id="rId5" Type="http://schemas.openxmlformats.org/officeDocument/2006/relationships/hyperlink" Target="http://drive.google.com/file/d/1re51xBmLG1kokd5-U6sk7lYhysLy0p1r/view" TargetMode="External"/><Relationship Id="rId6"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researchgate.net/publication/306112816_Shenandoah_An_open-source_concurrent_compacting_garbage_collector_for_OpenJDK" TargetMode="External"/><Relationship Id="rId4" Type="http://schemas.openxmlformats.org/officeDocument/2006/relationships/hyperlink" Target="http://openjdk.java.net/jeps/189" TargetMode="External"/><Relationship Id="rId5" Type="http://schemas.openxmlformats.org/officeDocument/2006/relationships/hyperlink" Target="https://wiki.openjdk.java.net/display/shenandoah/Main" TargetMode="External"/><Relationship Id="rId6" Type="http://schemas.openxmlformats.org/officeDocument/2006/relationships/hyperlink" Target="https://www.youtube.com/watch?v=AAiB3fDwyRM" TargetMode="External"/><Relationship Id="rId7" Type="http://schemas.openxmlformats.org/officeDocument/2006/relationships/hyperlink" Target="http://mail.openjdk.java.net/mailman/listinfo/shenandoah-dev" TargetMode="External"/><Relationship Id="rId8" Type="http://schemas.openxmlformats.org/officeDocument/2006/relationships/hyperlink" Target="http://xiao-feng.blogspot.com/2007/04/incremental-update-tracing-vs-snapshot.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docs.google.com/presentation/d/1QXhDM0hHiDEf9kDqr4WEdQpDpu_RWYaJiHAFaRjA_6w/edit?usp=sharing" TargetMode="External"/><Relationship Id="rId4" Type="http://schemas.openxmlformats.org/officeDocument/2006/relationships/hyperlink" Target="https://docs.google.com/presentation/d/1aCoVjsQ5F3CszUppuZXhwCAL-DU5-u7PfTTuBy3k1Mo/edit?usp=sharing" TargetMode="External"/><Relationship Id="rId10" Type="http://schemas.openxmlformats.org/officeDocument/2006/relationships/image" Target="../media/image1.png"/><Relationship Id="rId9" Type="http://schemas.openxmlformats.org/officeDocument/2006/relationships/hyperlink" Target="http://drive.google.com/file/d/1r4nFOoow0Sxk8T_Q288m2YnvKMR7sQzl/view" TargetMode="External"/><Relationship Id="rId5" Type="http://schemas.openxmlformats.org/officeDocument/2006/relationships/hyperlink" Target="https://docs.google.com/presentation/d/1aCoVjsQ5F3CszUppuZXhwCAL-DU5-u7PfTTuBy3k1Mo/edit?usp=sharing" TargetMode="External"/><Relationship Id="rId6" Type="http://schemas.openxmlformats.org/officeDocument/2006/relationships/hyperlink" Target="https://docs.google.com/presentation/d/1MpEDEdj8I6G06-cgoIlCj00tvErG2F3kg4v3RrcPSiU/edit#slide=id.p" TargetMode="External"/><Relationship Id="rId7" Type="http://schemas.openxmlformats.org/officeDocument/2006/relationships/hyperlink" Target="https://docs.google.com/presentation/d/18CUFFSgMxWlEj9qrigvUGFeVeTBrtby8mCUwgjK82hY/edit#slide=id.p" TargetMode="External"/><Relationship Id="rId8" Type="http://schemas.openxmlformats.org/officeDocument/2006/relationships/hyperlink" Target="https://docs.google.com/presentation/d/1d2yVSB9FTs4JTv81rmBJKsXWK473MayFJWTcTFiwYEQ/edit#slide=id.p"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henandoah</a:t>
            </a:r>
            <a:endParaRPr/>
          </a:p>
        </p:txBody>
      </p:sp>
      <p:sp>
        <p:nvSpPr>
          <p:cNvPr id="87" name="Google Shape;87;p13"/>
          <p:cNvSpPr txBox="1"/>
          <p:nvPr>
            <p:ph idx="1" type="subTitle"/>
          </p:nvPr>
        </p:nvSpPr>
        <p:spPr>
          <a:xfrm>
            <a:off x="668802" y="32878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 to Red Hat’s Shenandoah Garbage Collector</a:t>
            </a:r>
            <a:endParaRPr/>
          </a:p>
        </p:txBody>
      </p:sp>
      <p:pic>
        <p:nvPicPr>
          <p:cNvPr id="88" name="Google Shape;88;p13" title="shenandoah1.mp3">
            <a:hlinkClick r:id="rId3"/>
          </p:cNvPr>
          <p:cNvPicPr preferRelativeResize="0"/>
          <p:nvPr/>
        </p:nvPicPr>
        <p:blipFill>
          <a:blip r:embed="rId4">
            <a:alphaModFix/>
          </a:blip>
          <a:stretch>
            <a:fillRect/>
          </a:stretch>
        </p:blipFill>
        <p:spPr>
          <a:xfrm>
            <a:off x="8256275" y="835050"/>
            <a:ext cx="457200"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type="title"/>
          </p:nvPr>
        </p:nvSpPr>
        <p:spPr>
          <a:xfrm>
            <a:off x="530575" y="12553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50">
                <a:solidFill>
                  <a:srgbClr val="202124"/>
                </a:solidFill>
                <a:highlight>
                  <a:srgbClr val="FFFFFF"/>
                </a:highlight>
                <a:latin typeface="Arial"/>
                <a:ea typeface="Arial"/>
                <a:cs typeface="Arial"/>
                <a:sym typeface="Arial"/>
              </a:rPr>
              <a:t>Overview</a:t>
            </a:r>
            <a:endParaRPr sz="2900"/>
          </a:p>
        </p:txBody>
      </p:sp>
      <p:sp>
        <p:nvSpPr>
          <p:cNvPr id="94" name="Google Shape;94;p14"/>
          <p:cNvSpPr txBox="1"/>
          <p:nvPr>
            <p:ph idx="1" type="body"/>
          </p:nvPr>
        </p:nvSpPr>
        <p:spPr>
          <a:xfrm>
            <a:off x="611925" y="1709225"/>
            <a:ext cx="7688700" cy="22611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Usage | Shenandoah Summary</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highlight>
                  <a:srgbClr val="FFFFFF"/>
                </a:highlight>
                <a:latin typeface="Arial"/>
                <a:ea typeface="Arial"/>
                <a:cs typeface="Arial"/>
                <a:sym typeface="Arial"/>
              </a:rPr>
              <a:t>Shenandoah vs G1GC</a:t>
            </a:r>
            <a:endParaRPr sz="1100">
              <a:solidFill>
                <a:srgbClr val="000000"/>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Shenandoah </a:t>
            </a:r>
            <a:r>
              <a:rPr lang="en" sz="1100">
                <a:solidFill>
                  <a:srgbClr val="202124"/>
                </a:solidFill>
                <a:highlight>
                  <a:srgbClr val="FFFFFF"/>
                </a:highlight>
                <a:latin typeface="Arial"/>
                <a:ea typeface="Arial"/>
                <a:cs typeface="Arial"/>
                <a:sym typeface="Arial"/>
              </a:rPr>
              <a:t>Building</a:t>
            </a:r>
            <a:r>
              <a:rPr lang="en" sz="1100">
                <a:solidFill>
                  <a:srgbClr val="202124"/>
                </a:solidFill>
                <a:highlight>
                  <a:srgbClr val="FFFFFF"/>
                </a:highlight>
                <a:latin typeface="Arial"/>
                <a:ea typeface="Arial"/>
                <a:cs typeface="Arial"/>
                <a:sym typeface="Arial"/>
              </a:rPr>
              <a:t> blocks &amp; Algorithm</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Overview phases </a:t>
            </a:r>
            <a:r>
              <a:rPr lang="en" sz="1100">
                <a:solidFill>
                  <a:srgbClr val="202124"/>
                </a:solidFill>
                <a:highlight>
                  <a:srgbClr val="FFFFFF"/>
                </a:highlight>
                <a:latin typeface="Arial"/>
                <a:ea typeface="Arial"/>
                <a:cs typeface="Arial"/>
                <a:sym typeface="Arial"/>
              </a:rPr>
              <a:t>simplified</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Shenandoah Phases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chemeClr val="lt1"/>
                </a:highlight>
                <a:latin typeface="Arial"/>
                <a:ea typeface="Arial"/>
                <a:cs typeface="Arial"/>
                <a:sym typeface="Arial"/>
              </a:rPr>
              <a:t>Shenandoah Features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Modes/Heuristics/Failure Modes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Traversal Mode [deprecated]</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Tuning</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Logs vs Interpreting logs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Containers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New in JDK 17</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Extra: Shenandoah Visualizer</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Relevant Cases &amp; Relevant Solutions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References</a:t>
            </a:r>
            <a:endParaRPr sz="1100">
              <a:solidFill>
                <a:srgbClr val="202124"/>
              </a:solidFill>
              <a:highlight>
                <a:srgbClr val="FFFFFF"/>
              </a:highlight>
              <a:latin typeface="Arial"/>
              <a:ea typeface="Arial"/>
              <a:cs typeface="Arial"/>
              <a:sym typeface="Arial"/>
            </a:endParaRPr>
          </a:p>
          <a:p>
            <a:pPr indent="-298450" lvl="0" marL="457200" rtl="0" algn="l">
              <a:spcBef>
                <a:spcPts val="0"/>
              </a:spcBef>
              <a:spcAft>
                <a:spcPts val="0"/>
              </a:spcAft>
              <a:buClr>
                <a:srgbClr val="202124"/>
              </a:buClr>
              <a:buSzPts val="1100"/>
              <a:buFont typeface="Arial"/>
              <a:buAutoNum type="arabicPeriod"/>
            </a:pPr>
            <a:r>
              <a:rPr lang="en" sz="1100">
                <a:solidFill>
                  <a:srgbClr val="202124"/>
                </a:solidFill>
                <a:highlight>
                  <a:srgbClr val="FFFFFF"/>
                </a:highlight>
                <a:latin typeface="Arial"/>
                <a:ea typeface="Arial"/>
                <a:cs typeface="Arial"/>
                <a:sym typeface="Arial"/>
              </a:rPr>
              <a:t>Additional information</a:t>
            </a:r>
            <a:endParaRPr sz="1100">
              <a:solidFill>
                <a:srgbClr val="202124"/>
              </a:solidFill>
              <a:highlight>
                <a:srgbClr val="FFFFFF"/>
              </a:highlight>
              <a:latin typeface="Arial"/>
              <a:ea typeface="Arial"/>
              <a:cs typeface="Arial"/>
              <a:sym typeface="Arial"/>
            </a:endParaRPr>
          </a:p>
        </p:txBody>
      </p:sp>
      <p:sp>
        <p:nvSpPr>
          <p:cNvPr id="95" name="Google Shape;95;p14"/>
          <p:cNvSpPr txBox="1"/>
          <p:nvPr/>
        </p:nvSpPr>
        <p:spPr>
          <a:xfrm rot="1146674">
            <a:off x="6882406" y="1474791"/>
            <a:ext cx="1937062" cy="400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Lato"/>
                <a:ea typeface="Lato"/>
                <a:cs typeface="Lato"/>
                <a:sym typeface="Lato"/>
              </a:rPr>
              <a:t>Always improving</a:t>
            </a:r>
            <a:endParaRPr b="1">
              <a:latin typeface="Lato"/>
              <a:ea typeface="Lato"/>
              <a:cs typeface="Lato"/>
              <a:sym typeface="Lato"/>
            </a:endParaRPr>
          </a:p>
        </p:txBody>
      </p:sp>
      <p:pic>
        <p:nvPicPr>
          <p:cNvPr id="96" name="Google Shape;96;p14" title="shenandoah2.mp3">
            <a:hlinkClick r:id="rId3"/>
          </p:cNvPr>
          <p:cNvPicPr preferRelativeResize="0"/>
          <p:nvPr/>
        </p:nvPicPr>
        <p:blipFill>
          <a:blip r:embed="rId4">
            <a:alphaModFix/>
          </a:blip>
          <a:stretch>
            <a:fillRect/>
          </a:stretch>
        </p:blipFill>
        <p:spPr>
          <a:xfrm>
            <a:off x="8300625" y="864975"/>
            <a:ext cx="457200" cy="45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530575" y="12553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50">
                <a:solidFill>
                  <a:srgbClr val="202124"/>
                </a:solidFill>
                <a:highlight>
                  <a:srgbClr val="FFFFFF"/>
                </a:highlight>
                <a:latin typeface="Arial"/>
                <a:ea typeface="Arial"/>
                <a:cs typeface="Arial"/>
                <a:sym typeface="Arial"/>
              </a:rPr>
              <a:t>Usage</a:t>
            </a:r>
            <a:endParaRPr sz="2900"/>
          </a:p>
        </p:txBody>
      </p:sp>
      <p:sp>
        <p:nvSpPr>
          <p:cNvPr id="102" name="Google Shape;102;p15"/>
          <p:cNvSpPr txBox="1"/>
          <p:nvPr>
            <p:ph idx="1" type="body"/>
          </p:nvPr>
        </p:nvSpPr>
        <p:spPr>
          <a:xfrm>
            <a:off x="611925" y="1709225"/>
            <a:ext cx="7688700" cy="22611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100">
                <a:solidFill>
                  <a:srgbClr val="202124"/>
                </a:solidFill>
                <a:highlight>
                  <a:srgbClr val="FFFFFF"/>
                </a:highlight>
                <a:latin typeface="Arial"/>
                <a:ea typeface="Arial"/>
                <a:cs typeface="Arial"/>
                <a:sym typeface="Arial"/>
              </a:rPr>
              <a:t>Just add the flag -XX:+UseShenandoahGC and you’re good to go</a:t>
            </a:r>
            <a:endParaRPr sz="1100">
              <a:solidFill>
                <a:srgbClr val="202124"/>
              </a:solidFill>
              <a:highlight>
                <a:srgbClr val="FFFFFF"/>
              </a:highlight>
              <a:latin typeface="Arial"/>
              <a:ea typeface="Arial"/>
              <a:cs typeface="Arial"/>
              <a:sym typeface="Arial"/>
            </a:endParaRPr>
          </a:p>
          <a:p>
            <a:pPr indent="0" lvl="0" marL="457200" rtl="0" algn="l">
              <a:spcBef>
                <a:spcPts val="1600"/>
              </a:spcBef>
              <a:spcAft>
                <a:spcPts val="0"/>
              </a:spcAft>
              <a:buNone/>
            </a:pPr>
            <a:r>
              <a:t/>
            </a:r>
            <a:endParaRPr sz="1100">
              <a:solidFill>
                <a:srgbClr val="202124"/>
              </a:solidFill>
              <a:highlight>
                <a:srgbClr val="FFFFFF"/>
              </a:highlight>
              <a:latin typeface="Arial"/>
              <a:ea typeface="Arial"/>
              <a:cs typeface="Arial"/>
              <a:sym typeface="Arial"/>
            </a:endParaRPr>
          </a:p>
          <a:p>
            <a:pPr indent="0" lvl="0" marL="0" rtl="0" algn="l">
              <a:spcBef>
                <a:spcPts val="1600"/>
              </a:spcBef>
              <a:spcAft>
                <a:spcPts val="0"/>
              </a:spcAft>
              <a:buNone/>
            </a:pPr>
            <a:r>
              <a:rPr b="1" lang="en" sz="1100">
                <a:solidFill>
                  <a:srgbClr val="202124"/>
                </a:solidFill>
                <a:highlight>
                  <a:srgbClr val="FFFFFF"/>
                </a:highlight>
                <a:latin typeface="Arial"/>
                <a:ea typeface="Arial"/>
                <a:cs typeface="Arial"/>
                <a:sym typeface="Arial"/>
              </a:rPr>
              <a:t>Example:</a:t>
            </a:r>
            <a:endParaRPr b="1" sz="1100">
              <a:solidFill>
                <a:srgbClr val="202124"/>
              </a:solidFill>
              <a:highlight>
                <a:srgbClr val="FFFFFF"/>
              </a:highlight>
              <a:latin typeface="Arial"/>
              <a:ea typeface="Arial"/>
              <a:cs typeface="Arial"/>
              <a:sym typeface="Arial"/>
            </a:endParaRPr>
          </a:p>
          <a:p>
            <a:pPr indent="0" lvl="0" marL="0" rtl="0" algn="l">
              <a:spcBef>
                <a:spcPts val="1600"/>
              </a:spcBef>
              <a:spcAft>
                <a:spcPts val="0"/>
              </a:spcAft>
              <a:buNone/>
            </a:pPr>
            <a:r>
              <a:rPr lang="en" sz="1100">
                <a:solidFill>
                  <a:srgbClr val="202124"/>
                </a:solidFill>
                <a:highlight>
                  <a:srgbClr val="FFFFFF"/>
                </a:highlight>
                <a:latin typeface="Arial"/>
                <a:ea typeface="Arial"/>
                <a:cs typeface="Arial"/>
                <a:sym typeface="Arial"/>
              </a:rPr>
              <a:t>	/home/cases/java-11-openjdk-11.0.9.11-2.portable.jdk.el.x86_64/bin/java -XX:+UseShenandoahGC -Xlog:gc*=trace:file=gc.log TestObjectStreamClass</a:t>
            </a:r>
            <a:endParaRPr sz="1100">
              <a:solidFill>
                <a:srgbClr val="202124"/>
              </a:solidFill>
              <a:highlight>
                <a:srgbClr val="FFFFFF"/>
              </a:highlight>
              <a:latin typeface="Arial"/>
              <a:ea typeface="Arial"/>
              <a:cs typeface="Arial"/>
              <a:sym typeface="Arial"/>
            </a:endParaRPr>
          </a:p>
          <a:p>
            <a:pPr indent="0" lvl="0" marL="0" rtl="0" algn="l">
              <a:spcBef>
                <a:spcPts val="1600"/>
              </a:spcBef>
              <a:spcAft>
                <a:spcPts val="0"/>
              </a:spcAft>
              <a:buNone/>
            </a:pPr>
            <a:r>
              <a:t/>
            </a:r>
            <a:endParaRPr sz="1100">
              <a:solidFill>
                <a:srgbClr val="202124"/>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sz="1100">
              <a:solidFill>
                <a:srgbClr val="202124"/>
              </a:solidFill>
              <a:highlight>
                <a:srgbClr val="FFFFFF"/>
              </a:highlight>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50">
                <a:solidFill>
                  <a:srgbClr val="202124"/>
                </a:solidFill>
                <a:highlight>
                  <a:srgbClr val="FFFFFF"/>
                </a:highlight>
                <a:latin typeface="Arial"/>
                <a:ea typeface="Arial"/>
                <a:cs typeface="Arial"/>
                <a:sym typeface="Arial"/>
              </a:rPr>
              <a:t>Shenandoah Summary (algorithm Shenandoah2 described below)</a:t>
            </a:r>
            <a:endParaRPr sz="2900"/>
          </a:p>
        </p:txBody>
      </p:sp>
      <p:sp>
        <p:nvSpPr>
          <p:cNvPr id="108" name="Google Shape;108;p16"/>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Clr>
                <a:srgbClr val="202124"/>
              </a:buClr>
              <a:buSzPts val="1650"/>
              <a:buFont typeface="Arial"/>
              <a:buAutoNum type="arabicPeriod"/>
            </a:pPr>
            <a:r>
              <a:rPr b="1" lang="en" sz="1650">
                <a:solidFill>
                  <a:srgbClr val="202124"/>
                </a:solidFill>
                <a:highlight>
                  <a:srgbClr val="FFFFFF"/>
                </a:highlight>
                <a:latin typeface="Arial"/>
                <a:ea typeface="Arial"/>
                <a:cs typeface="Arial"/>
                <a:sym typeface="Arial"/>
              </a:rPr>
              <a:t>Concurrent → the application runs together with the GC</a:t>
            </a:r>
            <a:endParaRPr b="1"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b="1" lang="en" sz="1650">
                <a:solidFill>
                  <a:srgbClr val="202124"/>
                </a:solidFill>
                <a:highlight>
                  <a:srgbClr val="FFFFFF"/>
                </a:highlight>
                <a:latin typeface="Arial"/>
                <a:ea typeface="Arial"/>
                <a:cs typeface="Arial"/>
                <a:sym typeface="Arial"/>
              </a:rPr>
              <a:t>Location based</a:t>
            </a:r>
            <a:r>
              <a:rPr lang="en" sz="1650">
                <a:solidFill>
                  <a:srgbClr val="202124"/>
                </a:solidFill>
                <a:highlight>
                  <a:srgbClr val="FFFFFF"/>
                </a:highlight>
                <a:latin typeface="Arial"/>
                <a:ea typeface="Arial"/>
                <a:cs typeface="Arial"/>
                <a:sym typeface="Arial"/>
              </a:rPr>
              <a:t> GC - Forwarding pointers enable Shenandoah to collect each region independently without remembered sets.</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b="1" lang="en" sz="1650">
                <a:solidFill>
                  <a:srgbClr val="FF0000"/>
                </a:solidFill>
                <a:highlight>
                  <a:srgbClr val="FFFFFF"/>
                </a:highlight>
                <a:latin typeface="Arial"/>
                <a:ea typeface="Arial"/>
                <a:cs typeface="Arial"/>
                <a:sym typeface="Arial"/>
              </a:rPr>
              <a:t>Not</a:t>
            </a:r>
            <a:r>
              <a:rPr lang="en" sz="1650">
                <a:solidFill>
                  <a:srgbClr val="202124"/>
                </a:solidFill>
                <a:highlight>
                  <a:srgbClr val="FFFFFF"/>
                </a:highlight>
                <a:latin typeface="Arial"/>
                <a:ea typeface="Arial"/>
                <a:cs typeface="Arial"/>
                <a:sym typeface="Arial"/>
              </a:rPr>
              <a:t> </a:t>
            </a:r>
            <a:r>
              <a:rPr lang="en" sz="1650">
                <a:solidFill>
                  <a:srgbClr val="FF0000"/>
                </a:solidFill>
                <a:highlight>
                  <a:srgbClr val="FFFFFF"/>
                </a:highlight>
                <a:latin typeface="Arial"/>
                <a:ea typeface="Arial"/>
                <a:cs typeface="Arial"/>
                <a:sym typeface="Arial"/>
              </a:rPr>
              <a:t>generational based </a:t>
            </a:r>
            <a:r>
              <a:rPr lang="en" sz="1650">
                <a:solidFill>
                  <a:srgbClr val="202124"/>
                </a:solidFill>
                <a:highlight>
                  <a:srgbClr val="FFFFFF"/>
                </a:highlight>
                <a:latin typeface="Arial"/>
                <a:ea typeface="Arial"/>
                <a:cs typeface="Arial"/>
                <a:sym typeface="Arial"/>
              </a:rPr>
              <a:t>(this means the log </a:t>
            </a:r>
            <a:r>
              <a:rPr b="1" lang="en" sz="1650">
                <a:solidFill>
                  <a:srgbClr val="202124"/>
                </a:solidFill>
                <a:highlight>
                  <a:srgbClr val="FFFFFF"/>
                </a:highlight>
                <a:latin typeface="Arial"/>
                <a:ea typeface="Arial"/>
                <a:cs typeface="Arial"/>
                <a:sym typeface="Arial"/>
              </a:rPr>
              <a:t>does not have Young, Terenure, Old</a:t>
            </a:r>
            <a:r>
              <a:rPr lang="en" sz="1650">
                <a:solidFill>
                  <a:srgbClr val="202124"/>
                </a:solidFill>
                <a:highlight>
                  <a:srgbClr val="FFFFFF"/>
                </a:highlight>
                <a:latin typeface="Arial"/>
                <a:ea typeface="Arial"/>
                <a:cs typeface="Arial"/>
                <a:sym typeface="Arial"/>
              </a:rPr>
              <a:t>) → don’t look for young gen on the logs</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Operates in 3 or 2 concurrent phases (deprecated </a:t>
            </a:r>
            <a:r>
              <a:rPr b="1" lang="en" sz="1650">
                <a:solidFill>
                  <a:srgbClr val="202124"/>
                </a:solidFill>
                <a:highlight>
                  <a:srgbClr val="FFFFFF"/>
                </a:highlight>
                <a:latin typeface="Arial"/>
                <a:ea typeface="Arial"/>
                <a:cs typeface="Arial"/>
                <a:sym typeface="Arial"/>
              </a:rPr>
              <a:t>traversal</a:t>
            </a:r>
            <a:r>
              <a:rPr lang="en" sz="1650">
                <a:solidFill>
                  <a:srgbClr val="202124"/>
                </a:solidFill>
                <a:highlight>
                  <a:srgbClr val="FFFFFF"/>
                </a:highlight>
                <a:latin typeface="Arial"/>
                <a:ea typeface="Arial"/>
                <a:cs typeface="Arial"/>
                <a:sym typeface="Arial"/>
              </a:rPr>
              <a:t> operates in one concurrent mode)</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Can be used in OpenJDK 1.8 &amp; OpenJDK 1</a:t>
            </a:r>
            <a:r>
              <a:rPr lang="en" sz="1650">
                <a:solidFill>
                  <a:srgbClr val="202124"/>
                </a:solidFill>
                <a:highlight>
                  <a:srgbClr val="FFFFFF"/>
                </a:highlight>
                <a:latin typeface="Arial"/>
                <a:ea typeface="Arial"/>
                <a:cs typeface="Arial"/>
                <a:sym typeface="Arial"/>
              </a:rPr>
              <a:t>1 &amp; OpenJDK 17</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Shenandoah compacts concurrently.</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b="1" lang="en" sz="1650">
                <a:solidFill>
                  <a:srgbClr val="202124"/>
                </a:solidFill>
                <a:highlight>
                  <a:srgbClr val="FFFFFF"/>
                </a:highlight>
                <a:latin typeface="Arial"/>
                <a:ea typeface="Arial"/>
                <a:cs typeface="Arial"/>
                <a:sym typeface="Arial"/>
              </a:rPr>
              <a:t>&gt; </a:t>
            </a:r>
            <a:r>
              <a:rPr b="1" lang="en" sz="1650">
                <a:solidFill>
                  <a:srgbClr val="202124"/>
                </a:solidFill>
                <a:highlight>
                  <a:srgbClr val="FFFFFF"/>
                </a:highlight>
                <a:latin typeface="Arial"/>
                <a:ea typeface="Arial"/>
                <a:cs typeface="Arial"/>
                <a:sym typeface="Arial"/>
              </a:rPr>
              <a:t>10ms (ZGC Oracle - soft goal)</a:t>
            </a:r>
            <a:r>
              <a:rPr lang="en" sz="1650">
                <a:solidFill>
                  <a:srgbClr val="202124"/>
                </a:solidFill>
                <a:highlight>
                  <a:srgbClr val="FFFFFF"/>
                </a:highlight>
                <a:latin typeface="Arial"/>
                <a:ea typeface="Arial"/>
                <a:cs typeface="Arial"/>
                <a:sym typeface="Arial"/>
              </a:rPr>
              <a:t> </a:t>
            </a:r>
            <a:endParaRPr sz="1650">
              <a:solidFill>
                <a:srgbClr val="202124"/>
              </a:solidFill>
              <a:highlight>
                <a:srgbClr val="FFFFFF"/>
              </a:highlight>
              <a:latin typeface="Arial"/>
              <a:ea typeface="Arial"/>
              <a:cs typeface="Arial"/>
              <a:sym typeface="Arial"/>
            </a:endParaRPr>
          </a:p>
        </p:txBody>
      </p:sp>
      <p:pic>
        <p:nvPicPr>
          <p:cNvPr id="109" name="Google Shape;109;p16" title="shenandoah3.mp3">
            <a:hlinkClick r:id="rId3"/>
          </p:cNvPr>
          <p:cNvPicPr preferRelativeResize="0"/>
          <p:nvPr/>
        </p:nvPicPr>
        <p:blipFill>
          <a:blip r:embed="rId4">
            <a:alphaModFix/>
          </a:blip>
          <a:stretch>
            <a:fillRect/>
          </a:stretch>
        </p:blipFill>
        <p:spPr>
          <a:xfrm>
            <a:off x="8294650" y="783925"/>
            <a:ext cx="457200" cy="45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7"/>
          <p:cNvSpPr txBox="1"/>
          <p:nvPr>
            <p:ph idx="1" type="body"/>
          </p:nvPr>
        </p:nvSpPr>
        <p:spPr>
          <a:xfrm>
            <a:off x="727650" y="1260425"/>
            <a:ext cx="7688700" cy="2261100"/>
          </a:xfrm>
          <a:prstGeom prst="rect">
            <a:avLst/>
          </a:prstGeom>
        </p:spPr>
        <p:txBody>
          <a:bodyPr anchorCtr="0" anchor="t" bIns="91425" lIns="91425" spcFirstLastPara="1" rIns="91425" wrap="square" tIns="91425">
            <a:noAutofit/>
          </a:bodyPr>
          <a:lstStyle/>
          <a:p>
            <a:pPr indent="0" lvl="0" marL="25400" rtl="0" algn="l">
              <a:spcBef>
                <a:spcPts val="200"/>
              </a:spcBef>
              <a:spcAft>
                <a:spcPts val="0"/>
              </a:spcAft>
              <a:buNone/>
            </a:pPr>
            <a:r>
              <a:rPr b="1" lang="en" sz="1800">
                <a:solidFill>
                  <a:srgbClr val="000000"/>
                </a:solidFill>
                <a:latin typeface="Arial"/>
                <a:ea typeface="Arial"/>
                <a:cs typeface="Arial"/>
                <a:sym typeface="Arial"/>
              </a:rPr>
              <a:t>Comparing with </a:t>
            </a:r>
            <a:r>
              <a:rPr b="1" lang="en" sz="1800">
                <a:solidFill>
                  <a:srgbClr val="000000"/>
                </a:solidFill>
                <a:latin typeface="Arial"/>
                <a:ea typeface="Arial"/>
                <a:cs typeface="Arial"/>
                <a:sym typeface="Arial"/>
              </a:rPr>
              <a:t>G1 Garbage Collector</a:t>
            </a:r>
            <a:endParaRPr b="1" sz="1800">
              <a:solidFill>
                <a:srgbClr val="000000"/>
              </a:solidFill>
              <a:latin typeface="Arial"/>
              <a:ea typeface="Arial"/>
              <a:cs typeface="Arial"/>
              <a:sym typeface="Arial"/>
            </a:endParaRPr>
          </a:p>
          <a:p>
            <a:pPr indent="0" lvl="0" marL="25400" rtl="0" algn="l">
              <a:spcBef>
                <a:spcPts val="200"/>
              </a:spcBef>
              <a:spcAft>
                <a:spcPts val="0"/>
              </a:spcAft>
              <a:buNone/>
            </a:pPr>
            <a:r>
              <a:t/>
            </a:r>
            <a:endParaRPr b="1" sz="1800">
              <a:solidFill>
                <a:srgbClr val="000000"/>
              </a:solidFill>
              <a:latin typeface="Arial"/>
              <a:ea typeface="Arial"/>
              <a:cs typeface="Arial"/>
              <a:sym typeface="Arial"/>
            </a:endParaRPr>
          </a:p>
          <a:p>
            <a:pPr indent="0" lvl="0" marL="25400" rtl="0" algn="l">
              <a:spcBef>
                <a:spcPts val="200"/>
              </a:spcBef>
              <a:spcAft>
                <a:spcPts val="0"/>
              </a:spcAft>
              <a:buNone/>
            </a:pPr>
            <a:r>
              <a:rPr b="1" lang="en" sz="1800">
                <a:solidFill>
                  <a:srgbClr val="000000"/>
                </a:solidFill>
                <a:latin typeface="Arial"/>
                <a:ea typeface="Arial"/>
                <a:cs typeface="Arial"/>
                <a:sym typeface="Arial"/>
              </a:rPr>
              <a:t>G1 Garbage Collector:</a:t>
            </a:r>
            <a:r>
              <a:rPr lang="en" sz="1650">
                <a:solidFill>
                  <a:srgbClr val="202124"/>
                </a:solidFill>
                <a:highlight>
                  <a:schemeClr val="lt1"/>
                </a:highlight>
                <a:latin typeface="Roboto"/>
                <a:ea typeface="Roboto"/>
                <a:cs typeface="Roboto"/>
                <a:sym typeface="Roboto"/>
              </a:rPr>
              <a:t> Generational GC</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rPr lang="en" sz="1650">
                <a:solidFill>
                  <a:srgbClr val="202124"/>
                </a:solidFill>
                <a:highlight>
                  <a:srgbClr val="FFFFFF"/>
                </a:highlight>
                <a:latin typeface="Roboto"/>
                <a:ea typeface="Roboto"/>
                <a:cs typeface="Roboto"/>
                <a:sym typeface="Roboto"/>
              </a:rPr>
              <a:t>Shenandoah divides the heap into regions, so it is called a regionalized GC. Those regions have separated threads, working at the same time, which improve the performance. </a:t>
            </a:r>
            <a:r>
              <a:rPr lang="en" sz="1650">
                <a:solidFill>
                  <a:srgbClr val="202124"/>
                </a:solidFill>
                <a:highlight>
                  <a:schemeClr val="lt1"/>
                </a:highlight>
                <a:latin typeface="Roboto"/>
                <a:ea typeface="Roboto"/>
                <a:cs typeface="Roboto"/>
                <a:sym typeface="Roboto"/>
              </a:rPr>
              <a:t>Shenandoah2 has smaller footprint compared to other GCs</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rPr b="1" lang="en" sz="1650">
                <a:solidFill>
                  <a:srgbClr val="202124"/>
                </a:solidFill>
                <a:highlight>
                  <a:srgbClr val="FFFFFF"/>
                </a:highlight>
                <a:latin typeface="Roboto"/>
                <a:ea typeface="Roboto"/>
                <a:cs typeface="Roboto"/>
                <a:sym typeface="Roboto"/>
              </a:rPr>
              <a:t>G1GC:</a:t>
            </a:r>
            <a:r>
              <a:rPr lang="en" sz="1650">
                <a:solidFill>
                  <a:srgbClr val="202124"/>
                </a:solidFill>
                <a:highlight>
                  <a:srgbClr val="FFFFFF"/>
                </a:highlight>
                <a:latin typeface="Roboto"/>
                <a:ea typeface="Roboto"/>
                <a:cs typeface="Roboto"/>
                <a:sym typeface="Roboto"/>
              </a:rPr>
              <a:t> divides the heap and associates the regions to generations not continuously. But similar number of regions more or less.</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0" rtl="0" algn="l">
              <a:spcBef>
                <a:spcPts val="200"/>
              </a:spcBef>
              <a:spcAft>
                <a:spcPts val="0"/>
              </a:spcAft>
              <a:buNone/>
            </a:pPr>
            <a:r>
              <a:rPr b="1" lang="en" sz="1650">
                <a:solidFill>
                  <a:srgbClr val="202124"/>
                </a:solidFill>
                <a:highlight>
                  <a:srgbClr val="FFFFFF"/>
                </a:highlight>
                <a:latin typeface="Arial"/>
                <a:ea typeface="Arial"/>
                <a:cs typeface="Arial"/>
                <a:sym typeface="Arial"/>
              </a:rPr>
              <a:t>Comparison between G1GC vs Shenandoah on this </a:t>
            </a:r>
            <a:r>
              <a:rPr b="1" lang="en" sz="1650" u="sng">
                <a:solidFill>
                  <a:schemeClr val="hlink"/>
                </a:solidFill>
                <a:highlight>
                  <a:srgbClr val="FFFFFF"/>
                </a:highlight>
                <a:latin typeface="Arial"/>
                <a:ea typeface="Arial"/>
                <a:cs typeface="Arial"/>
                <a:sym typeface="Arial"/>
                <a:hlinkClick r:id="rId3"/>
              </a:rPr>
              <a:t>solution</a:t>
            </a:r>
            <a:endParaRPr b="1" sz="1650">
              <a:solidFill>
                <a:srgbClr val="202124"/>
              </a:solidFill>
              <a:highlight>
                <a:srgbClr val="FFFFFF"/>
              </a:highlight>
              <a:latin typeface="Arial"/>
              <a:ea typeface="Arial"/>
              <a:cs typeface="Arial"/>
              <a:sym typeface="Arial"/>
            </a:endParaRPr>
          </a:p>
          <a:p>
            <a:pPr indent="0" lvl="0" marL="0" rtl="0" algn="l">
              <a:spcBef>
                <a:spcPts val="1600"/>
              </a:spcBef>
              <a:spcAft>
                <a:spcPts val="0"/>
              </a:spcAft>
              <a:buNone/>
            </a:pPr>
            <a:r>
              <a:t/>
            </a:r>
            <a:endParaRPr b="1" sz="1650">
              <a:solidFill>
                <a:srgbClr val="202124"/>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b="1" sz="1650">
              <a:solidFill>
                <a:srgbClr val="202124"/>
              </a:solidFill>
              <a:highlight>
                <a:srgbClr val="FFFFFF"/>
              </a:highlight>
              <a:latin typeface="Arial"/>
              <a:ea typeface="Arial"/>
              <a:cs typeface="Arial"/>
              <a:sym typeface="Arial"/>
            </a:endParaRPr>
          </a:p>
        </p:txBody>
      </p:sp>
      <p:pic>
        <p:nvPicPr>
          <p:cNvPr id="115" name="Google Shape;115;p17" title="shenandoah4.mp3">
            <a:hlinkClick r:id="rId4"/>
          </p:cNvPr>
          <p:cNvPicPr preferRelativeResize="0"/>
          <p:nvPr/>
        </p:nvPicPr>
        <p:blipFill>
          <a:blip r:embed="rId5">
            <a:alphaModFix/>
          </a:blip>
          <a:stretch>
            <a:fillRect/>
          </a:stretch>
        </p:blipFill>
        <p:spPr>
          <a:xfrm>
            <a:off x="8215725" y="848725"/>
            <a:ext cx="457200" cy="45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Building Blocks</a:t>
            </a:r>
            <a:endParaRPr/>
          </a:p>
        </p:txBody>
      </p:sp>
      <p:sp>
        <p:nvSpPr>
          <p:cNvPr id="121" name="Google Shape;121;p18"/>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Level of </a:t>
            </a:r>
            <a:r>
              <a:rPr lang="en" sz="1650">
                <a:solidFill>
                  <a:srgbClr val="202124"/>
                </a:solidFill>
                <a:highlight>
                  <a:srgbClr val="FFFFFF"/>
                </a:highlight>
                <a:latin typeface="Roboto"/>
                <a:ea typeface="Roboto"/>
                <a:cs typeface="Roboto"/>
                <a:sym typeface="Roboto"/>
              </a:rPr>
              <a:t>indirectness → Brook’s pointer →used to be an additional word (plus the other two) now it uses the forwarding pointer in the header word</a:t>
            </a:r>
            <a:endParaRPr sz="1650">
              <a:solidFill>
                <a:srgbClr val="202124"/>
              </a:solidFill>
              <a:highlight>
                <a:srgbClr val="FFFFFF"/>
              </a:highlight>
              <a:latin typeface="Roboto"/>
              <a:ea typeface="Roboto"/>
              <a:cs typeface="Roboto"/>
              <a:sym typeface="Roboto"/>
            </a:endParaRPr>
          </a:p>
          <a:p>
            <a:pPr indent="0" lvl="0" marL="457200" rtl="0" algn="l">
              <a:spcBef>
                <a:spcPts val="1600"/>
              </a:spcBef>
              <a:spcAft>
                <a:spcPts val="0"/>
              </a:spcAft>
              <a:buNone/>
            </a:pPr>
            <a:r>
              <a:t/>
            </a:r>
            <a:endParaRPr sz="1650">
              <a:solidFill>
                <a:srgbClr val="202124"/>
              </a:solidFill>
              <a:highlight>
                <a:srgbClr val="FFFFFF"/>
              </a:highlight>
              <a:latin typeface="Roboto"/>
              <a:ea typeface="Roboto"/>
              <a:cs typeface="Roboto"/>
              <a:sym typeface="Roboto"/>
            </a:endParaRPr>
          </a:p>
          <a:p>
            <a:pPr indent="-333375" lvl="0" marL="457200" rtl="0" algn="l">
              <a:spcBef>
                <a:spcPts val="160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Snap shot at the </a:t>
            </a:r>
            <a:r>
              <a:rPr lang="en" sz="1650">
                <a:solidFill>
                  <a:srgbClr val="202124"/>
                </a:solidFill>
                <a:highlight>
                  <a:srgbClr val="FFFFFF"/>
                </a:highlight>
                <a:latin typeface="Roboto"/>
                <a:ea typeface="Roboto"/>
                <a:cs typeface="Roboto"/>
                <a:sym typeface="Roboto"/>
              </a:rPr>
              <a:t>Beginning</a:t>
            </a:r>
            <a:r>
              <a:rPr lang="en" sz="1650">
                <a:solidFill>
                  <a:srgbClr val="202124"/>
                </a:solidFill>
                <a:highlight>
                  <a:srgbClr val="FFFFFF"/>
                </a:highlight>
                <a:latin typeface="Roboto"/>
                <a:ea typeface="Roboto"/>
                <a:cs typeface="Roboto"/>
                <a:sym typeface="Roboto"/>
              </a:rPr>
              <a:t> - SATB (normal/stab mode) (also used by G1 GC): which</a:t>
            </a:r>
            <a:r>
              <a:rPr b="1" lang="en" sz="1650">
                <a:solidFill>
                  <a:srgbClr val="202124"/>
                </a:solidFill>
                <a:highlight>
                  <a:srgbClr val="FFFFFF"/>
                </a:highlight>
                <a:latin typeface="Roboto"/>
                <a:ea typeface="Roboto"/>
                <a:cs typeface="Roboto"/>
                <a:sym typeface="Roboto"/>
              </a:rPr>
              <a:t> takes a snapshot of the set of live objects in the heap at the start of a marking cycle</a:t>
            </a:r>
            <a:r>
              <a:rPr lang="en" sz="1650">
                <a:solidFill>
                  <a:srgbClr val="202124"/>
                </a:solidFill>
                <a:highlight>
                  <a:srgbClr val="FFFFFF"/>
                </a:highlight>
                <a:latin typeface="Roboto"/>
                <a:ea typeface="Roboto"/>
                <a:cs typeface="Roboto"/>
                <a:sym typeface="Roboto"/>
              </a:rPr>
              <a:t>.</a:t>
            </a:r>
            <a:endParaRPr sz="1650">
              <a:solidFill>
                <a:srgbClr val="202124"/>
              </a:solidFill>
              <a:highlight>
                <a:srgbClr val="FFFFFF"/>
              </a:highlight>
              <a:latin typeface="Roboto"/>
              <a:ea typeface="Roboto"/>
              <a:cs typeface="Roboto"/>
              <a:sym typeface="Roboto"/>
            </a:endParaRPr>
          </a:p>
        </p:txBody>
      </p:sp>
      <p:pic>
        <p:nvPicPr>
          <p:cNvPr id="122" name="Google Shape;122;p18" title="shenandoah5.mp3">
            <a:hlinkClick r:id="rId3"/>
          </p:cNvPr>
          <p:cNvPicPr preferRelativeResize="0"/>
          <p:nvPr/>
        </p:nvPicPr>
        <p:blipFill>
          <a:blip r:embed="rId4">
            <a:alphaModFix/>
          </a:blip>
          <a:stretch>
            <a:fillRect/>
          </a:stretch>
        </p:blipFill>
        <p:spPr>
          <a:xfrm>
            <a:off x="8256300" y="895225"/>
            <a:ext cx="457200" cy="45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Algorithm</a:t>
            </a:r>
            <a:endParaRPr/>
          </a:p>
        </p:txBody>
      </p:sp>
      <p:sp>
        <p:nvSpPr>
          <p:cNvPr id="128" name="Google Shape;128;p19"/>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Heap divided into equal regions (similarly to G1GC)</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Concurrent marking keeps track of live data in each region</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GC threads pick the regions with the most garbage to join the collection set</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GC threads evacuate live objects in those regions (evacuates, not evaluates)</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Subsequent concurrent marking updates all references to evacuated regions</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Evacuated regions reclaimed</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Update references</a:t>
            </a:r>
            <a:endParaRPr sz="1650">
              <a:solidFill>
                <a:srgbClr val="202124"/>
              </a:solidFill>
              <a:highlight>
                <a:srgbClr val="FFFFFF"/>
              </a:highlight>
              <a:latin typeface="Roboto"/>
              <a:ea typeface="Roboto"/>
              <a:cs typeface="Roboto"/>
              <a:sym typeface="Roboto"/>
            </a:endParaRPr>
          </a:p>
        </p:txBody>
      </p:sp>
      <p:pic>
        <p:nvPicPr>
          <p:cNvPr id="129" name="Google Shape;129;p19" title="shenandoah6.mp3">
            <a:hlinkClick r:id="rId3"/>
          </p:cNvPr>
          <p:cNvPicPr preferRelativeResize="0"/>
          <p:nvPr/>
        </p:nvPicPr>
        <p:blipFill>
          <a:blip r:embed="rId4">
            <a:alphaModFix/>
          </a:blip>
          <a:stretch>
            <a:fillRect/>
          </a:stretch>
        </p:blipFill>
        <p:spPr>
          <a:xfrm>
            <a:off x="8344150" y="753950"/>
            <a:ext cx="457200" cy="457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Overview: Phases simplified</a:t>
            </a:r>
            <a:endParaRPr/>
          </a:p>
        </p:txBody>
      </p:sp>
      <p:pic>
        <p:nvPicPr>
          <p:cNvPr id="135" name="Google Shape;135;p20"/>
          <p:cNvPicPr preferRelativeResize="0"/>
          <p:nvPr/>
        </p:nvPicPr>
        <p:blipFill>
          <a:blip r:embed="rId3">
            <a:alphaModFix/>
          </a:blip>
          <a:stretch>
            <a:fillRect/>
          </a:stretch>
        </p:blipFill>
        <p:spPr>
          <a:xfrm>
            <a:off x="4194425" y="1962000"/>
            <a:ext cx="4988174" cy="2640800"/>
          </a:xfrm>
          <a:prstGeom prst="rect">
            <a:avLst/>
          </a:prstGeom>
          <a:noFill/>
          <a:ln>
            <a:noFill/>
          </a:ln>
        </p:spPr>
      </p:pic>
      <p:sp>
        <p:nvSpPr>
          <p:cNvPr id="136" name="Google Shape;136;p20"/>
          <p:cNvSpPr txBox="1"/>
          <p:nvPr/>
        </p:nvSpPr>
        <p:spPr>
          <a:xfrm>
            <a:off x="345600" y="2678150"/>
            <a:ext cx="42264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Lato"/>
              <a:buAutoNum type="arabicPeriod"/>
            </a:pPr>
            <a:r>
              <a:rPr lang="en">
                <a:latin typeface="Lato"/>
                <a:ea typeface="Lato"/>
                <a:cs typeface="Lato"/>
                <a:sym typeface="Lato"/>
              </a:rPr>
              <a:t>Concurrent Marking (stab → snapshot of the set of live objects)</a:t>
            </a:r>
            <a:endParaRPr>
              <a:latin typeface="Lato"/>
              <a:ea typeface="Lato"/>
              <a:cs typeface="Lato"/>
              <a:sym typeface="Lato"/>
            </a:endParaRPr>
          </a:p>
          <a:p>
            <a:pPr indent="-317500" lvl="0" marL="457200" rtl="0" algn="l">
              <a:spcBef>
                <a:spcPts val="0"/>
              </a:spcBef>
              <a:spcAft>
                <a:spcPts val="0"/>
              </a:spcAft>
              <a:buSzPts val="1400"/>
              <a:buFont typeface="Lato"/>
              <a:buAutoNum type="arabicPeriod"/>
            </a:pPr>
            <a:r>
              <a:rPr lang="en">
                <a:latin typeface="Lato"/>
                <a:ea typeface="Lato"/>
                <a:cs typeface="Lato"/>
                <a:sym typeface="Lato"/>
              </a:rPr>
              <a:t>Concurrent </a:t>
            </a:r>
            <a:r>
              <a:rPr lang="en">
                <a:latin typeface="Lato"/>
                <a:ea typeface="Lato"/>
                <a:cs typeface="Lato"/>
                <a:sym typeface="Lato"/>
              </a:rPr>
              <a:t>evaluation</a:t>
            </a:r>
            <a:endParaRPr>
              <a:latin typeface="Lato"/>
              <a:ea typeface="Lato"/>
              <a:cs typeface="Lato"/>
              <a:sym typeface="Lato"/>
            </a:endParaRPr>
          </a:p>
          <a:p>
            <a:pPr indent="-317500" lvl="0" marL="457200" rtl="0" algn="l">
              <a:spcBef>
                <a:spcPts val="0"/>
              </a:spcBef>
              <a:spcAft>
                <a:spcPts val="0"/>
              </a:spcAft>
              <a:buSzPts val="1400"/>
              <a:buFont typeface="Lato"/>
              <a:buAutoNum type="arabicPeriod"/>
            </a:pPr>
            <a:r>
              <a:rPr lang="en">
                <a:latin typeface="Lato"/>
                <a:ea typeface="Lato"/>
                <a:cs typeface="Lato"/>
                <a:sym typeface="Lato"/>
              </a:rPr>
              <a:t>Concurrent update references (optional)</a:t>
            </a:r>
            <a:endParaRPr>
              <a:latin typeface="Lato"/>
              <a:ea typeface="Lato"/>
              <a:cs typeface="Lato"/>
              <a:sym typeface="Lato"/>
            </a:endParaRPr>
          </a:p>
        </p:txBody>
      </p:sp>
      <p:pic>
        <p:nvPicPr>
          <p:cNvPr id="137" name="Google Shape;137;p20" title="shenandoah7.mp3">
            <a:hlinkClick r:id="rId4"/>
          </p:cNvPr>
          <p:cNvPicPr preferRelativeResize="0"/>
          <p:nvPr/>
        </p:nvPicPr>
        <p:blipFill>
          <a:blip r:embed="rId5">
            <a:alphaModFix/>
          </a:blip>
          <a:stretch>
            <a:fillRect/>
          </a:stretch>
        </p:blipFill>
        <p:spPr>
          <a:xfrm>
            <a:off x="8330625" y="780975"/>
            <a:ext cx="457200"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 Algorithm - with 3 </a:t>
            </a:r>
            <a:r>
              <a:rPr lang="en"/>
              <a:t>concurrent</a:t>
            </a:r>
            <a:r>
              <a:rPr lang="en"/>
              <a:t> phases</a:t>
            </a:r>
            <a:endParaRPr/>
          </a:p>
        </p:txBody>
      </p:sp>
      <p:sp>
        <p:nvSpPr>
          <p:cNvPr id="143" name="Google Shape;143;p21"/>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0" rtl="0" algn="l">
              <a:spcBef>
                <a:spcPts val="1600"/>
              </a:spcBef>
              <a:spcAft>
                <a:spcPts val="1600"/>
              </a:spcAft>
              <a:buNone/>
            </a:pPr>
            <a:r>
              <a:t/>
            </a:r>
            <a:endParaRPr sz="1650">
              <a:solidFill>
                <a:srgbClr val="202124"/>
              </a:solidFill>
              <a:highlight>
                <a:srgbClr val="FFFFFF"/>
              </a:highlight>
              <a:latin typeface="Roboto"/>
              <a:ea typeface="Roboto"/>
              <a:cs typeface="Roboto"/>
              <a:sym typeface="Roboto"/>
            </a:endParaRPr>
          </a:p>
        </p:txBody>
      </p:sp>
      <p:pic>
        <p:nvPicPr>
          <p:cNvPr id="144" name="Google Shape;144;p21"/>
          <p:cNvPicPr preferRelativeResize="0"/>
          <p:nvPr/>
        </p:nvPicPr>
        <p:blipFill>
          <a:blip r:embed="rId3">
            <a:alphaModFix/>
          </a:blip>
          <a:stretch>
            <a:fillRect/>
          </a:stretch>
        </p:blipFill>
        <p:spPr>
          <a:xfrm>
            <a:off x="508425" y="2217226"/>
            <a:ext cx="8130752" cy="1984400"/>
          </a:xfrm>
          <a:prstGeom prst="rect">
            <a:avLst/>
          </a:prstGeom>
          <a:noFill/>
          <a:ln>
            <a:noFill/>
          </a:ln>
        </p:spPr>
      </p:pic>
      <p:sp>
        <p:nvSpPr>
          <p:cNvPr id="145" name="Google Shape;145;p21"/>
          <p:cNvSpPr/>
          <p:nvPr/>
        </p:nvSpPr>
        <p:spPr>
          <a:xfrm>
            <a:off x="1364750" y="4351075"/>
            <a:ext cx="865800" cy="337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Mark</a:t>
            </a:r>
            <a:endParaRPr/>
          </a:p>
        </p:txBody>
      </p:sp>
      <p:sp>
        <p:nvSpPr>
          <p:cNvPr id="146" name="Google Shape;146;p21"/>
          <p:cNvSpPr/>
          <p:nvPr/>
        </p:nvSpPr>
        <p:spPr>
          <a:xfrm>
            <a:off x="3676025" y="4351075"/>
            <a:ext cx="1063800" cy="337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Evaluation</a:t>
            </a:r>
            <a:endParaRPr/>
          </a:p>
        </p:txBody>
      </p:sp>
      <p:sp>
        <p:nvSpPr>
          <p:cNvPr id="147" name="Google Shape;147;p21"/>
          <p:cNvSpPr/>
          <p:nvPr/>
        </p:nvSpPr>
        <p:spPr>
          <a:xfrm>
            <a:off x="5785800" y="4351075"/>
            <a:ext cx="1280100" cy="337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Update refs</a:t>
            </a:r>
            <a:endParaRPr/>
          </a:p>
        </p:txBody>
      </p:sp>
      <p:sp>
        <p:nvSpPr>
          <p:cNvPr id="148" name="Google Shape;148;p21"/>
          <p:cNvSpPr/>
          <p:nvPr/>
        </p:nvSpPr>
        <p:spPr>
          <a:xfrm>
            <a:off x="2612100" y="4468450"/>
            <a:ext cx="425700" cy="1248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5049963" y="4457425"/>
            <a:ext cx="425700" cy="1248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0" name="Google Shape;150;p21"/>
          <p:cNvCxnSpPr/>
          <p:nvPr/>
        </p:nvCxnSpPr>
        <p:spPr>
          <a:xfrm flipH="1" rot="10800000">
            <a:off x="2223225" y="3815400"/>
            <a:ext cx="1218000" cy="543000"/>
          </a:xfrm>
          <a:prstGeom prst="straightConnector1">
            <a:avLst/>
          </a:prstGeom>
          <a:noFill/>
          <a:ln cap="flat" cmpd="sng" w="9525">
            <a:solidFill>
              <a:schemeClr val="dk2"/>
            </a:solidFill>
            <a:prstDash val="solid"/>
            <a:round/>
            <a:headEnd len="med" w="med" type="none"/>
            <a:tailEnd len="med" w="med" type="triangle"/>
          </a:ln>
        </p:spPr>
      </p:cxnSp>
      <p:cxnSp>
        <p:nvCxnSpPr>
          <p:cNvPr id="151" name="Google Shape;151;p21"/>
          <p:cNvCxnSpPr/>
          <p:nvPr/>
        </p:nvCxnSpPr>
        <p:spPr>
          <a:xfrm flipH="1" rot="10800000">
            <a:off x="4732600" y="3830100"/>
            <a:ext cx="124800" cy="528300"/>
          </a:xfrm>
          <a:prstGeom prst="straightConnector1">
            <a:avLst/>
          </a:prstGeom>
          <a:noFill/>
          <a:ln cap="flat" cmpd="sng" w="9525">
            <a:solidFill>
              <a:schemeClr val="dk2"/>
            </a:solidFill>
            <a:prstDash val="solid"/>
            <a:round/>
            <a:headEnd len="med" w="med" type="none"/>
            <a:tailEnd len="med" w="med" type="triangle"/>
          </a:ln>
        </p:spPr>
      </p:cxnSp>
      <p:cxnSp>
        <p:nvCxnSpPr>
          <p:cNvPr id="152" name="Google Shape;152;p21"/>
          <p:cNvCxnSpPr>
            <a:stCxn id="147" idx="0"/>
          </p:cNvCxnSpPr>
          <p:nvPr/>
        </p:nvCxnSpPr>
        <p:spPr>
          <a:xfrm flipH="1" rot="10800000">
            <a:off x="6425850" y="3852175"/>
            <a:ext cx="38400" cy="498900"/>
          </a:xfrm>
          <a:prstGeom prst="straightConnector1">
            <a:avLst/>
          </a:prstGeom>
          <a:noFill/>
          <a:ln cap="flat" cmpd="sng" w="9525">
            <a:solidFill>
              <a:schemeClr val="dk2"/>
            </a:solidFill>
            <a:prstDash val="solid"/>
            <a:round/>
            <a:headEnd len="med" w="med" type="none"/>
            <a:tailEnd len="med" w="med" type="triangle"/>
          </a:ln>
        </p:spPr>
      </p:cxnSp>
      <p:sp>
        <p:nvSpPr>
          <p:cNvPr id="153" name="Google Shape;153;p21"/>
          <p:cNvSpPr/>
          <p:nvPr/>
        </p:nvSpPr>
        <p:spPr>
          <a:xfrm>
            <a:off x="139400" y="4020900"/>
            <a:ext cx="1107900" cy="242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Concurrent</a:t>
            </a:r>
            <a:endParaRPr/>
          </a:p>
        </p:txBody>
      </p:sp>
      <p:cxnSp>
        <p:nvCxnSpPr>
          <p:cNvPr id="154" name="Google Shape;154;p21"/>
          <p:cNvCxnSpPr/>
          <p:nvPr/>
        </p:nvCxnSpPr>
        <p:spPr>
          <a:xfrm flipH="1" rot="10800000">
            <a:off x="1247300" y="3910950"/>
            <a:ext cx="667800" cy="231000"/>
          </a:xfrm>
          <a:prstGeom prst="straightConnector1">
            <a:avLst/>
          </a:prstGeom>
          <a:noFill/>
          <a:ln cap="flat" cmpd="sng" w="9525">
            <a:solidFill>
              <a:schemeClr val="dk2"/>
            </a:solidFill>
            <a:prstDash val="solid"/>
            <a:round/>
            <a:headEnd len="med" w="med" type="none"/>
            <a:tailEnd len="med" w="med" type="triangle"/>
          </a:ln>
        </p:spPr>
      </p:cxnSp>
      <p:pic>
        <p:nvPicPr>
          <p:cNvPr id="155" name="Google Shape;155;p21" title="shenandoah8.mp3">
            <a:hlinkClick r:id="rId4"/>
          </p:cNvPr>
          <p:cNvPicPr preferRelativeResize="0"/>
          <p:nvPr/>
        </p:nvPicPr>
        <p:blipFill>
          <a:blip r:embed="rId5">
            <a:alphaModFix/>
          </a:blip>
          <a:stretch>
            <a:fillRect/>
          </a:stretch>
        </p:blipFill>
        <p:spPr>
          <a:xfrm>
            <a:off x="8418150" y="760700"/>
            <a:ext cx="457200" cy="457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Phases</a:t>
            </a:r>
            <a:endParaRPr/>
          </a:p>
        </p:txBody>
      </p:sp>
      <p:sp>
        <p:nvSpPr>
          <p:cNvPr id="161" name="Google Shape;161;p22"/>
          <p:cNvSpPr txBox="1"/>
          <p:nvPr>
            <p:ph idx="1" type="body"/>
          </p:nvPr>
        </p:nvSpPr>
        <p:spPr>
          <a:xfrm>
            <a:off x="729450" y="1925225"/>
            <a:ext cx="7688700" cy="22611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rPr lang="en" sz="1100">
                <a:solidFill>
                  <a:srgbClr val="000000"/>
                </a:solidFill>
                <a:latin typeface="Arial"/>
                <a:ea typeface="Arial"/>
                <a:cs typeface="Arial"/>
                <a:sym typeface="Arial"/>
              </a:rPr>
              <a:t>The phases above do roughly this:</a:t>
            </a:r>
            <a:endParaRPr sz="1100">
              <a:solidFill>
                <a:srgbClr val="000000"/>
              </a:solidFill>
              <a:latin typeface="Arial"/>
              <a:ea typeface="Arial"/>
              <a:cs typeface="Arial"/>
              <a:sym typeface="Arial"/>
            </a:endParaRPr>
          </a:p>
          <a:p>
            <a:pPr indent="-285750" lvl="0" marL="457200" rtl="0" algn="l">
              <a:lnSpc>
                <a:spcPct val="100000"/>
              </a:lnSpc>
              <a:spcBef>
                <a:spcPts val="1600"/>
              </a:spcBef>
              <a:spcAft>
                <a:spcPts val="0"/>
              </a:spcAft>
              <a:buClr>
                <a:srgbClr val="FF0000"/>
              </a:buClr>
              <a:buSzPts val="900"/>
              <a:buFont typeface="Arial"/>
              <a:buAutoNum type="arabicPeriod"/>
            </a:pPr>
            <a:r>
              <a:rPr b="1" lang="en" sz="900">
                <a:solidFill>
                  <a:srgbClr val="FF0000"/>
                </a:solidFill>
                <a:latin typeface="Arial"/>
                <a:ea typeface="Arial"/>
                <a:cs typeface="Arial"/>
                <a:sym typeface="Arial"/>
              </a:rPr>
              <a:t>Init Mark</a:t>
            </a:r>
            <a:br>
              <a:rPr lang="en" sz="900">
                <a:solidFill>
                  <a:srgbClr val="FF0000"/>
                </a:solidFill>
                <a:latin typeface="Arial"/>
                <a:ea typeface="Arial"/>
                <a:cs typeface="Arial"/>
                <a:sym typeface="Arial"/>
              </a:rPr>
            </a:br>
            <a:endParaRPr sz="900">
              <a:solidFill>
                <a:srgbClr val="FF0000"/>
              </a:solidFill>
              <a:latin typeface="Arial"/>
              <a:ea typeface="Arial"/>
              <a:cs typeface="Arial"/>
              <a:sym typeface="Arial"/>
            </a:endParaRPr>
          </a:p>
          <a:p>
            <a:pPr indent="-285750" lvl="0" marL="457200" rtl="0" algn="l">
              <a:lnSpc>
                <a:spcPct val="100000"/>
              </a:lnSpc>
              <a:spcBef>
                <a:spcPts val="0"/>
              </a:spcBef>
              <a:spcAft>
                <a:spcPts val="0"/>
              </a:spcAft>
              <a:buClr>
                <a:srgbClr val="444444"/>
              </a:buClr>
              <a:buSzPts val="900"/>
              <a:buFont typeface="Arial"/>
              <a:buAutoNum type="arabicPeriod"/>
            </a:pPr>
            <a:r>
              <a:rPr b="1" lang="en" sz="900">
                <a:solidFill>
                  <a:srgbClr val="444444"/>
                </a:solidFill>
                <a:latin typeface="Arial"/>
                <a:ea typeface="Arial"/>
                <a:cs typeface="Arial"/>
                <a:sym typeface="Arial"/>
              </a:rPr>
              <a:t>Concurrent Marking</a:t>
            </a:r>
            <a:br>
              <a:rPr lang="en" sz="900">
                <a:solidFill>
                  <a:srgbClr val="444444"/>
                </a:solidFill>
                <a:latin typeface="Arial"/>
                <a:ea typeface="Arial"/>
                <a:cs typeface="Arial"/>
                <a:sym typeface="Arial"/>
              </a:rPr>
            </a:br>
            <a:endParaRPr sz="900">
              <a:solidFill>
                <a:srgbClr val="444444"/>
              </a:solidFill>
              <a:latin typeface="Arial"/>
              <a:ea typeface="Arial"/>
              <a:cs typeface="Arial"/>
              <a:sym typeface="Arial"/>
            </a:endParaRPr>
          </a:p>
          <a:p>
            <a:pPr indent="-285750" lvl="0" marL="457200" rtl="0" algn="l">
              <a:lnSpc>
                <a:spcPct val="100000"/>
              </a:lnSpc>
              <a:spcBef>
                <a:spcPts val="0"/>
              </a:spcBef>
              <a:spcAft>
                <a:spcPts val="0"/>
              </a:spcAft>
              <a:buClr>
                <a:srgbClr val="FF0000"/>
              </a:buClr>
              <a:buSzPts val="900"/>
              <a:buFont typeface="Arial"/>
              <a:buAutoNum type="arabicPeriod"/>
            </a:pPr>
            <a:r>
              <a:rPr b="1" lang="en" sz="900">
                <a:solidFill>
                  <a:srgbClr val="FF0000"/>
                </a:solidFill>
                <a:latin typeface="Arial"/>
                <a:ea typeface="Arial"/>
                <a:cs typeface="Arial"/>
                <a:sym typeface="Arial"/>
              </a:rPr>
              <a:t>Final Mark</a:t>
            </a:r>
            <a:r>
              <a:rPr lang="en" sz="900">
                <a:solidFill>
                  <a:srgbClr val="FF0000"/>
                </a:solidFill>
                <a:latin typeface="Arial"/>
                <a:ea typeface="Arial"/>
                <a:cs typeface="Arial"/>
                <a:sym typeface="Arial"/>
              </a:rPr>
              <a:t> </a:t>
            </a:r>
            <a:br>
              <a:rPr lang="en" sz="900">
                <a:solidFill>
                  <a:srgbClr val="FF0000"/>
                </a:solidFill>
                <a:latin typeface="Arial"/>
                <a:ea typeface="Arial"/>
                <a:cs typeface="Arial"/>
                <a:sym typeface="Arial"/>
              </a:rPr>
            </a:br>
            <a:endParaRPr sz="900">
              <a:solidFill>
                <a:srgbClr val="FF0000"/>
              </a:solidFill>
              <a:latin typeface="Arial"/>
              <a:ea typeface="Arial"/>
              <a:cs typeface="Arial"/>
              <a:sym typeface="Arial"/>
            </a:endParaRPr>
          </a:p>
          <a:p>
            <a:pPr indent="-285750" lvl="0" marL="457200" rtl="0" algn="l">
              <a:lnSpc>
                <a:spcPct val="100000"/>
              </a:lnSpc>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Concurrent Cleanup</a:t>
            </a:r>
            <a:br>
              <a:rPr lang="en" sz="900">
                <a:solidFill>
                  <a:srgbClr val="000000"/>
                </a:solidFill>
                <a:latin typeface="Arial"/>
                <a:ea typeface="Arial"/>
                <a:cs typeface="Arial"/>
                <a:sym typeface="Arial"/>
              </a:rPr>
            </a:br>
            <a:endParaRPr sz="900">
              <a:solidFill>
                <a:srgbClr val="000000"/>
              </a:solidFill>
              <a:latin typeface="Arial"/>
              <a:ea typeface="Arial"/>
              <a:cs typeface="Arial"/>
              <a:sym typeface="Arial"/>
            </a:endParaRPr>
          </a:p>
          <a:p>
            <a:pPr indent="-285750" lvl="0" marL="457200" rtl="0" algn="l">
              <a:lnSpc>
                <a:spcPct val="100000"/>
              </a:lnSpc>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Concurrent Evacuation</a:t>
            </a:r>
            <a:r>
              <a:rPr lang="en" sz="900">
                <a:solidFill>
                  <a:srgbClr val="000000"/>
                </a:solidFill>
                <a:latin typeface="Arial"/>
                <a:ea typeface="Arial"/>
                <a:cs typeface="Arial"/>
                <a:sym typeface="Arial"/>
              </a:rPr>
              <a:t>.</a:t>
            </a:r>
            <a:br>
              <a:rPr lang="en" sz="900">
                <a:solidFill>
                  <a:srgbClr val="000000"/>
                </a:solidFill>
                <a:latin typeface="Arial"/>
                <a:ea typeface="Arial"/>
                <a:cs typeface="Arial"/>
                <a:sym typeface="Arial"/>
              </a:rPr>
            </a:br>
            <a:endParaRPr sz="900">
              <a:solidFill>
                <a:srgbClr val="000000"/>
              </a:solidFill>
              <a:latin typeface="Arial"/>
              <a:ea typeface="Arial"/>
              <a:cs typeface="Arial"/>
              <a:sym typeface="Arial"/>
            </a:endParaRPr>
          </a:p>
          <a:p>
            <a:pPr indent="-285750" lvl="0" marL="457200" rtl="0" algn="l">
              <a:lnSpc>
                <a:spcPct val="100000"/>
              </a:lnSpc>
              <a:spcBef>
                <a:spcPts val="0"/>
              </a:spcBef>
              <a:spcAft>
                <a:spcPts val="0"/>
              </a:spcAft>
              <a:buClr>
                <a:srgbClr val="FF0000"/>
              </a:buClr>
              <a:buSzPts val="900"/>
              <a:buFont typeface="Arial"/>
              <a:buAutoNum type="arabicPeriod"/>
            </a:pPr>
            <a:r>
              <a:rPr b="1" lang="en" sz="900">
                <a:solidFill>
                  <a:srgbClr val="FF0000"/>
                </a:solidFill>
                <a:latin typeface="Arial"/>
                <a:ea typeface="Arial"/>
                <a:cs typeface="Arial"/>
                <a:sym typeface="Arial"/>
              </a:rPr>
              <a:t>Init Update Refs</a:t>
            </a:r>
            <a:br>
              <a:rPr lang="en" sz="900">
                <a:solidFill>
                  <a:srgbClr val="FF0000"/>
                </a:solidFill>
                <a:latin typeface="Arial"/>
                <a:ea typeface="Arial"/>
                <a:cs typeface="Arial"/>
                <a:sym typeface="Arial"/>
              </a:rPr>
            </a:br>
            <a:endParaRPr sz="900">
              <a:solidFill>
                <a:srgbClr val="FF0000"/>
              </a:solidFill>
              <a:latin typeface="Arial"/>
              <a:ea typeface="Arial"/>
              <a:cs typeface="Arial"/>
              <a:sym typeface="Arial"/>
            </a:endParaRPr>
          </a:p>
          <a:p>
            <a:pPr indent="-285750" lvl="0" marL="457200" rtl="0" algn="l">
              <a:lnSpc>
                <a:spcPct val="100000"/>
              </a:lnSpc>
              <a:spcBef>
                <a:spcPts val="0"/>
              </a:spcBef>
              <a:spcAft>
                <a:spcPts val="0"/>
              </a:spcAft>
              <a:buClr>
                <a:srgbClr val="000000"/>
              </a:buClr>
              <a:buSzPts val="900"/>
              <a:buFont typeface="Arial"/>
              <a:buAutoNum type="arabicPeriod"/>
            </a:pPr>
            <a:r>
              <a:rPr b="1" lang="en" sz="900">
                <a:solidFill>
                  <a:srgbClr val="000000"/>
                </a:solidFill>
                <a:latin typeface="Arial"/>
                <a:ea typeface="Arial"/>
                <a:cs typeface="Arial"/>
                <a:sym typeface="Arial"/>
              </a:rPr>
              <a:t>Concurrent Update Reference</a:t>
            </a:r>
            <a:r>
              <a:rPr b="1" lang="en" sz="900">
                <a:solidFill>
                  <a:srgbClr val="000000"/>
                </a:solidFill>
                <a:latin typeface="Arial"/>
                <a:ea typeface="Arial"/>
                <a:cs typeface="Arial"/>
                <a:sym typeface="Arial"/>
              </a:rPr>
              <a:t>s</a:t>
            </a:r>
            <a:br>
              <a:rPr lang="en" sz="900">
                <a:solidFill>
                  <a:srgbClr val="000000"/>
                </a:solidFill>
                <a:latin typeface="Arial"/>
                <a:ea typeface="Arial"/>
                <a:cs typeface="Arial"/>
                <a:sym typeface="Arial"/>
              </a:rPr>
            </a:br>
            <a:endParaRPr sz="900">
              <a:solidFill>
                <a:srgbClr val="000000"/>
              </a:solidFill>
              <a:latin typeface="Arial"/>
              <a:ea typeface="Arial"/>
              <a:cs typeface="Arial"/>
              <a:sym typeface="Arial"/>
            </a:endParaRPr>
          </a:p>
          <a:p>
            <a:pPr indent="-285750" lvl="0" marL="457200" rtl="0" algn="l">
              <a:lnSpc>
                <a:spcPct val="100000"/>
              </a:lnSpc>
              <a:spcBef>
                <a:spcPts val="0"/>
              </a:spcBef>
              <a:spcAft>
                <a:spcPts val="0"/>
              </a:spcAft>
              <a:buClr>
                <a:srgbClr val="FF0000"/>
              </a:buClr>
              <a:buSzPts val="900"/>
              <a:buFont typeface="Arial"/>
              <a:buAutoNum type="arabicPeriod"/>
            </a:pPr>
            <a:r>
              <a:rPr b="1" lang="en" sz="900">
                <a:solidFill>
                  <a:srgbClr val="FF0000"/>
                </a:solidFill>
                <a:latin typeface="Arial"/>
                <a:ea typeface="Arial"/>
                <a:cs typeface="Arial"/>
                <a:sym typeface="Arial"/>
              </a:rPr>
              <a:t>Final Update Refs</a:t>
            </a:r>
            <a:endParaRPr b="1" sz="900">
              <a:solidFill>
                <a:srgbClr val="FF0000"/>
              </a:solidFill>
              <a:latin typeface="Arial"/>
              <a:ea typeface="Arial"/>
              <a:cs typeface="Arial"/>
              <a:sym typeface="Arial"/>
            </a:endParaRPr>
          </a:p>
          <a:p>
            <a:pPr indent="0" lvl="0" marL="0" rtl="0" algn="l">
              <a:spcBef>
                <a:spcPts val="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0" rtl="0" algn="l">
              <a:spcBef>
                <a:spcPts val="1600"/>
              </a:spcBef>
              <a:spcAft>
                <a:spcPts val="1600"/>
              </a:spcAft>
              <a:buNone/>
            </a:pPr>
            <a:r>
              <a:t/>
            </a:r>
            <a:endParaRPr sz="1650">
              <a:solidFill>
                <a:srgbClr val="202124"/>
              </a:solidFill>
              <a:highlight>
                <a:srgbClr val="FFFFFF"/>
              </a:highlight>
              <a:latin typeface="Roboto"/>
              <a:ea typeface="Roboto"/>
              <a:cs typeface="Roboto"/>
              <a:sym typeface="Roboto"/>
            </a:endParaRPr>
          </a:p>
        </p:txBody>
      </p:sp>
      <p:pic>
        <p:nvPicPr>
          <p:cNvPr id="162" name="Google Shape;162;p22" title="shenandoah9.mp3">
            <a:hlinkClick r:id="rId3"/>
          </p:cNvPr>
          <p:cNvPicPr preferRelativeResize="0"/>
          <p:nvPr/>
        </p:nvPicPr>
        <p:blipFill>
          <a:blip r:embed="rId4">
            <a:alphaModFix/>
          </a:blip>
          <a:stretch>
            <a:fillRect/>
          </a:stretch>
        </p:blipFill>
        <p:spPr>
          <a:xfrm>
            <a:off x="8418150" y="790075"/>
            <a:ext cx="457200" cy="457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Features</a:t>
            </a:r>
            <a:endParaRPr/>
          </a:p>
        </p:txBody>
      </p:sp>
      <p:sp>
        <p:nvSpPr>
          <p:cNvPr id="168" name="Google Shape;168;p23"/>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Pauses only long enough to scan root set (in JDK 17 ms pauses)</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b="1" lang="en" sz="1650">
                <a:solidFill>
                  <a:srgbClr val="202124"/>
                </a:solidFill>
                <a:highlight>
                  <a:srgbClr val="FFFFFF"/>
                </a:highlight>
                <a:latin typeface="Roboto"/>
                <a:ea typeface="Roboto"/>
                <a:cs typeface="Roboto"/>
                <a:sym typeface="Roboto"/>
              </a:rPr>
              <a:t>Concurrent and parallel marking  ← </a:t>
            </a:r>
            <a:r>
              <a:rPr b="1" lang="en" sz="1650">
                <a:solidFill>
                  <a:srgbClr val="FF0000"/>
                </a:solidFill>
                <a:highlight>
                  <a:schemeClr val="lt1"/>
                </a:highlight>
                <a:latin typeface="Roboto"/>
                <a:ea typeface="Roboto"/>
                <a:cs typeface="Roboto"/>
                <a:sym typeface="Roboto"/>
              </a:rPr>
              <a:t>concurrent</a:t>
            </a:r>
            <a:r>
              <a:rPr b="1" lang="en" sz="1650">
                <a:solidFill>
                  <a:srgbClr val="202124"/>
                </a:solidFill>
                <a:highlight>
                  <a:srgbClr val="FFFFFF"/>
                </a:highlight>
                <a:latin typeface="Roboto"/>
                <a:ea typeface="Roboto"/>
                <a:cs typeface="Roboto"/>
                <a:sym typeface="Roboto"/>
              </a:rPr>
              <a:t> </a:t>
            </a:r>
            <a:endParaRPr b="1"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b="1" lang="en" sz="1650">
                <a:solidFill>
                  <a:srgbClr val="202124"/>
                </a:solidFill>
                <a:highlight>
                  <a:srgbClr val="FFFFFF"/>
                </a:highlight>
                <a:latin typeface="Roboto"/>
                <a:ea typeface="Roboto"/>
                <a:cs typeface="Roboto"/>
                <a:sym typeface="Roboto"/>
              </a:rPr>
              <a:t>Concurrent and parallel evacuation ← </a:t>
            </a:r>
            <a:r>
              <a:rPr b="1" lang="en" sz="1650">
                <a:solidFill>
                  <a:srgbClr val="FF0000"/>
                </a:solidFill>
                <a:highlight>
                  <a:srgbClr val="FFFFFF"/>
                </a:highlight>
                <a:latin typeface="Roboto"/>
                <a:ea typeface="Roboto"/>
                <a:cs typeface="Roboto"/>
                <a:sym typeface="Roboto"/>
              </a:rPr>
              <a:t>concurrent</a:t>
            </a:r>
            <a:endParaRPr b="1" sz="1650">
              <a:solidFill>
                <a:srgbClr val="FF0000"/>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No card tables or remembered sets ← no external tables as well, small footprint</a:t>
            </a:r>
            <a:endParaRPr sz="1650">
              <a:solidFill>
                <a:srgbClr val="202124"/>
              </a:solidFill>
              <a:highlight>
                <a:srgbClr val="FFFFFF"/>
              </a:highlight>
              <a:latin typeface="Roboto"/>
              <a:ea typeface="Roboto"/>
              <a:cs typeface="Roboto"/>
              <a:sym typeface="Roboto"/>
            </a:endParaRPr>
          </a:p>
        </p:txBody>
      </p:sp>
      <p:pic>
        <p:nvPicPr>
          <p:cNvPr id="169" name="Google Shape;169;p23" title="shenandoah10.mp3">
            <a:hlinkClick r:id="rId3"/>
          </p:cNvPr>
          <p:cNvPicPr preferRelativeResize="0"/>
          <p:nvPr/>
        </p:nvPicPr>
        <p:blipFill>
          <a:blip r:embed="rId4">
            <a:alphaModFix/>
          </a:blip>
          <a:stretch>
            <a:fillRect/>
          </a:stretch>
        </p:blipFill>
        <p:spPr>
          <a:xfrm>
            <a:off x="8418150" y="861450"/>
            <a:ext cx="457200" cy="45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Modes</a:t>
            </a:r>
            <a:endParaRPr/>
          </a:p>
        </p:txBody>
      </p:sp>
      <p:sp>
        <p:nvSpPr>
          <p:cNvPr id="175" name="Google Shape;175;p24"/>
          <p:cNvSpPr txBox="1"/>
          <p:nvPr>
            <p:ph idx="1" type="body"/>
          </p:nvPr>
        </p:nvSpPr>
        <p:spPr>
          <a:xfrm>
            <a:off x="729450" y="192522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normal/satb </a:t>
            </a:r>
            <a:r>
              <a:rPr b="1" i="1" lang="en" sz="1100">
                <a:solidFill>
                  <a:srgbClr val="000000"/>
                </a:solidFill>
                <a:latin typeface="Arial"/>
                <a:ea typeface="Arial"/>
                <a:cs typeface="Arial"/>
                <a:sym typeface="Arial"/>
              </a:rPr>
              <a:t>default</a:t>
            </a:r>
            <a:r>
              <a:rPr lang="en" sz="1100">
                <a:solidFill>
                  <a:srgbClr val="000000"/>
                </a:solidFill>
                <a:latin typeface="Arial"/>
                <a:ea typeface="Arial"/>
                <a:cs typeface="Arial"/>
                <a:sym typeface="Arial"/>
              </a:rPr>
              <a:t>~ snap-shot at the beginning (stab) marking</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b="1" sz="1100">
              <a:solidFill>
                <a:srgbClr val="000000"/>
              </a:solidFill>
              <a:latin typeface="Arial"/>
              <a:ea typeface="Arial"/>
              <a:cs typeface="Arial"/>
              <a:sym typeface="Arial"/>
            </a:endParaRPr>
          </a:p>
          <a:p>
            <a:pPr indent="0" lvl="0" marL="0" rtl="0" algn="l">
              <a:spcBef>
                <a:spcPts val="0"/>
              </a:spcBef>
              <a:spcAft>
                <a:spcPts val="0"/>
              </a:spcAft>
              <a:buNone/>
            </a:pPr>
            <a:r>
              <a:t/>
            </a:r>
            <a:endParaRPr b="1"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ui</a:t>
            </a:r>
            <a:r>
              <a:rPr lang="en" sz="1100">
                <a:solidFill>
                  <a:srgbClr val="000000"/>
                </a:solidFill>
                <a:latin typeface="Arial"/>
                <a:ea typeface="Arial"/>
                <a:cs typeface="Arial"/>
                <a:sym typeface="Arial"/>
              </a:rPr>
              <a:t> ~ experimental</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b="1"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passive</a:t>
            </a:r>
            <a:r>
              <a:rPr lang="en" sz="1100">
                <a:solidFill>
                  <a:srgbClr val="000000"/>
                </a:solidFill>
                <a:latin typeface="Arial"/>
                <a:ea typeface="Arial"/>
                <a:cs typeface="Arial"/>
                <a:sym typeface="Arial"/>
              </a:rPr>
              <a:t> ~ diagnostics</a:t>
            </a:r>
            <a:endParaRPr sz="110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Heuristics</a:t>
            </a:r>
            <a:endParaRPr/>
          </a:p>
        </p:txBody>
      </p:sp>
      <p:sp>
        <p:nvSpPr>
          <p:cNvPr id="181" name="Google Shape;181;p25"/>
          <p:cNvSpPr txBox="1"/>
          <p:nvPr>
            <p:ph idx="1" type="body"/>
          </p:nvPr>
        </p:nvSpPr>
        <p:spPr>
          <a:xfrm>
            <a:off x="729450" y="192522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Static heuristic </a:t>
            </a:r>
            <a:r>
              <a:rPr lang="en" sz="1100">
                <a:solidFill>
                  <a:srgbClr val="000000"/>
                </a:solidFill>
                <a:latin typeface="Arial"/>
                <a:ea typeface="Arial"/>
                <a:cs typeface="Arial"/>
                <a:sym typeface="Arial"/>
              </a:rPr>
              <a:t>~ First then if we set a goal, as in a hard set percentage, like 50%, and stick with that . But this can be too pessimistic, meaning you clean too much in advance from the actual application usage  == heap occupancy.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 sz="1100">
                <a:solidFill>
                  <a:srgbClr val="000000"/>
                </a:solidFill>
                <a:latin typeface="Arial"/>
                <a:ea typeface="Arial"/>
                <a:cs typeface="Arial"/>
                <a:sym typeface="Arial"/>
              </a:rPr>
              <a:t>This heuristics decide to start GC cycle based on heap occupancy.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Adaptive heuristic</a:t>
            </a:r>
            <a:r>
              <a:rPr lang="en" sz="1100">
                <a:solidFill>
                  <a:srgbClr val="000000"/>
                </a:solidFill>
                <a:latin typeface="Arial"/>
                <a:ea typeface="Arial"/>
                <a:cs typeface="Arial"/>
                <a:sym typeface="Arial"/>
              </a:rPr>
              <a:t> ~ still used ~ It sets some boundaries but adapts according to the application usage of the memory. There are three options in case the application is filling faster than cleaning.</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0" rtl="0" algn="l">
              <a:spcBef>
                <a:spcPts val="1600"/>
              </a:spcBef>
              <a:spcAft>
                <a:spcPts val="1600"/>
              </a:spcAft>
              <a:buNone/>
            </a:pPr>
            <a:r>
              <a:t/>
            </a:r>
            <a:endParaRPr sz="1650">
              <a:solidFill>
                <a:srgbClr val="202124"/>
              </a:solidFill>
              <a:highlight>
                <a:srgbClr val="FFFFFF"/>
              </a:highlight>
              <a:latin typeface="Roboto"/>
              <a:ea typeface="Roboto"/>
              <a:cs typeface="Roboto"/>
              <a:sym typeface="Roboto"/>
            </a:endParaRPr>
          </a:p>
        </p:txBody>
      </p:sp>
      <p:pic>
        <p:nvPicPr>
          <p:cNvPr id="182" name="Google Shape;182;p25" title="shenandoah11.mp3">
            <a:hlinkClick r:id="rId3"/>
          </p:cNvPr>
          <p:cNvPicPr preferRelativeResize="0"/>
          <p:nvPr/>
        </p:nvPicPr>
        <p:blipFill>
          <a:blip r:embed="rId4">
            <a:alphaModFix/>
          </a:blip>
          <a:stretch>
            <a:fillRect/>
          </a:stretch>
        </p:blipFill>
        <p:spPr>
          <a:xfrm>
            <a:off x="8279625" y="720400"/>
            <a:ext cx="457200" cy="457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Failure modes: </a:t>
            </a:r>
            <a:r>
              <a:rPr lang="en" u="sng">
                <a:solidFill>
                  <a:schemeClr val="hlink"/>
                </a:solidFill>
                <a:hlinkClick r:id="rId3"/>
              </a:rPr>
              <a:t>Degenerated </a:t>
            </a:r>
            <a:r>
              <a:rPr lang="en" u="sng">
                <a:solidFill>
                  <a:schemeClr val="hlink"/>
                </a:solidFill>
                <a:hlinkClick r:id="rId4"/>
              </a:rPr>
              <a:t>state</a:t>
            </a:r>
            <a:r>
              <a:rPr lang="en" u="sng">
                <a:solidFill>
                  <a:schemeClr val="hlink"/>
                </a:solidFill>
                <a:hlinkClick r:id="rId5"/>
              </a:rPr>
              <a:t> vs Full GC</a:t>
            </a:r>
            <a:endParaRPr/>
          </a:p>
        </p:txBody>
      </p:sp>
      <p:sp>
        <p:nvSpPr>
          <p:cNvPr id="188" name="Google Shape;188;p26"/>
          <p:cNvSpPr txBox="1"/>
          <p:nvPr>
            <p:ph idx="1" type="body"/>
          </p:nvPr>
        </p:nvSpPr>
        <p:spPr>
          <a:xfrm>
            <a:off x="729450" y="192522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Arial"/>
                <a:ea typeface="Arial"/>
                <a:cs typeface="Arial"/>
                <a:sym typeface="Arial"/>
              </a:rPr>
              <a:t>Basically Shenandoah is a run to clean more memory than the </a:t>
            </a:r>
            <a:r>
              <a:rPr lang="en" sz="1100">
                <a:solidFill>
                  <a:srgbClr val="000000"/>
                </a:solidFill>
                <a:latin typeface="Arial"/>
                <a:ea typeface="Arial"/>
                <a:cs typeface="Arial"/>
                <a:sym typeface="Arial"/>
              </a:rPr>
              <a:t>application</a:t>
            </a:r>
            <a:r>
              <a:rPr lang="en" sz="1100">
                <a:solidFill>
                  <a:srgbClr val="000000"/>
                </a:solidFill>
                <a:latin typeface="Arial"/>
                <a:ea typeface="Arial"/>
                <a:cs typeface="Arial"/>
                <a:sym typeface="Arial"/>
              </a:rPr>
              <a:t> is generating - a concurrent GC. But sometime you start to lose this race, so then first you start to clean everything but still with the threads running, and if still does not work, so then you stop everything to clean the heap. So then:</a:t>
            </a:r>
            <a:endParaRPr sz="1100">
              <a:solidFill>
                <a:srgbClr val="000000"/>
              </a:solidFill>
              <a:latin typeface="Arial"/>
              <a:ea typeface="Arial"/>
              <a:cs typeface="Arial"/>
              <a:sym typeface="Arial"/>
            </a:endParaRPr>
          </a:p>
          <a:p>
            <a:pPr indent="0" lvl="0" marL="0" rtl="0" algn="l">
              <a:spcBef>
                <a:spcPts val="1600"/>
              </a:spcBef>
              <a:spcAft>
                <a:spcPts val="0"/>
              </a:spcAft>
              <a:buNone/>
            </a:pPr>
            <a:r>
              <a:rPr b="1" lang="en" sz="1100">
                <a:solidFill>
                  <a:srgbClr val="000000"/>
                </a:solidFill>
                <a:latin typeface="Arial"/>
                <a:ea typeface="Arial"/>
                <a:cs typeface="Arial"/>
                <a:sym typeface="Arial"/>
              </a:rPr>
              <a:t>Pacing:</a:t>
            </a:r>
            <a:r>
              <a:rPr lang="en" sz="1100">
                <a:solidFill>
                  <a:srgbClr val="000000"/>
                </a:solidFill>
                <a:latin typeface="Arial"/>
                <a:ea typeface="Arial"/>
                <a:cs typeface="Arial"/>
                <a:sym typeface="Arial"/>
              </a:rPr>
              <a:t> First it will pace the application allocation →  up to a certain </a:t>
            </a:r>
            <a:r>
              <a:rPr b="1" lang="en" sz="1100">
                <a:solidFill>
                  <a:srgbClr val="000000"/>
                </a:solidFill>
                <a:latin typeface="Arial"/>
                <a:ea typeface="Arial"/>
                <a:cs typeface="Arial"/>
                <a:sym typeface="Arial"/>
              </a:rPr>
              <a:t>ShenandoahPacingMaxDelay (default max is 10ms)</a:t>
            </a:r>
            <a:endParaRPr b="1"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Degenerative GC</a:t>
            </a:r>
            <a:r>
              <a:rPr lang="en" sz="1100">
                <a:solidFill>
                  <a:srgbClr val="000000"/>
                </a:solidFill>
                <a:latin typeface="Arial"/>
                <a:ea typeface="Arial"/>
                <a:cs typeface="Arial"/>
                <a:sym typeface="Arial"/>
              </a:rPr>
              <a:t> ~ </a:t>
            </a:r>
            <a:r>
              <a:rPr lang="en" sz="1100" u="sng">
                <a:solidFill>
                  <a:srgbClr val="000000"/>
                </a:solidFill>
                <a:latin typeface="Arial"/>
                <a:ea typeface="Arial"/>
                <a:cs typeface="Arial"/>
                <a:sym typeface="Arial"/>
              </a:rPr>
              <a:t>STW occurs together with the concurrent cycle</a:t>
            </a:r>
            <a:r>
              <a:rPr lang="en" sz="1100">
                <a:solidFill>
                  <a:srgbClr val="000000"/>
                </a:solidFill>
                <a:latin typeface="Arial"/>
                <a:ea typeface="Arial"/>
                <a:cs typeface="Arial"/>
                <a:sym typeface="Arial"/>
              </a:rPr>
              <a:t>. It can turn to Full GC if the concurrent gc do not happen (if a failure is detected after some phase) → yes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Full GC/ STW </a:t>
            </a:r>
            <a:r>
              <a:rPr lang="en" sz="1100">
                <a:solidFill>
                  <a:srgbClr val="000000"/>
                </a:solidFill>
                <a:latin typeface="Arial"/>
                <a:ea typeface="Arial"/>
                <a:cs typeface="Arial"/>
                <a:sym typeface="Arial"/>
              </a:rPr>
              <a:t>- Finally as the last resource it can be used to avoid an OOME - which can be the case for ZGC. Stop </a:t>
            </a:r>
            <a:r>
              <a:rPr lang="en" sz="1100">
                <a:solidFill>
                  <a:srgbClr val="000000"/>
                </a:solidFill>
                <a:latin typeface="Arial"/>
                <a:ea typeface="Arial"/>
                <a:cs typeface="Arial"/>
                <a:sym typeface="Arial"/>
              </a:rPr>
              <a:t>everything</a:t>
            </a:r>
            <a:r>
              <a:rPr lang="en" sz="1100">
                <a:solidFill>
                  <a:srgbClr val="000000"/>
                </a:solidFill>
                <a:latin typeface="Arial"/>
                <a:ea typeface="Arial"/>
                <a:cs typeface="Arial"/>
                <a:sym typeface="Arial"/>
              </a:rPr>
              <a:t>, including the concurrent threads, and clean the heap.</a:t>
            </a:r>
            <a:endParaRPr sz="1100">
              <a:solidFill>
                <a:srgbClr val="000000"/>
              </a:solidFill>
              <a:latin typeface="Arial"/>
              <a:ea typeface="Arial"/>
              <a:cs typeface="Arial"/>
              <a:sym typeface="Arial"/>
            </a:endParaRPr>
          </a:p>
          <a:p>
            <a:pPr indent="0" lvl="0" marL="0" rtl="0" algn="l">
              <a:spcBef>
                <a:spcPts val="0"/>
              </a:spcBef>
              <a:spcAft>
                <a:spcPts val="1600"/>
              </a:spcAft>
              <a:buNone/>
            </a:pPr>
            <a:r>
              <a:t/>
            </a:r>
            <a:endParaRPr b="1" sz="1100">
              <a:solidFill>
                <a:srgbClr val="000000"/>
              </a:solidFill>
              <a:latin typeface="Arial"/>
              <a:ea typeface="Arial"/>
              <a:cs typeface="Arial"/>
              <a:sym typeface="Arial"/>
            </a:endParaRPr>
          </a:p>
        </p:txBody>
      </p:sp>
      <p:sp>
        <p:nvSpPr>
          <p:cNvPr id="189" name="Google Shape;189;p26"/>
          <p:cNvSpPr/>
          <p:nvPr/>
        </p:nvSpPr>
        <p:spPr>
          <a:xfrm>
            <a:off x="1482175" y="4446450"/>
            <a:ext cx="880500" cy="418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Pacing</a:t>
            </a:r>
            <a:endParaRPr/>
          </a:p>
        </p:txBody>
      </p:sp>
      <p:sp>
        <p:nvSpPr>
          <p:cNvPr id="190" name="Google Shape;190;p26"/>
          <p:cNvSpPr/>
          <p:nvPr/>
        </p:nvSpPr>
        <p:spPr>
          <a:xfrm>
            <a:off x="3018950" y="4446450"/>
            <a:ext cx="1553100" cy="418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Degenerative</a:t>
            </a:r>
            <a:r>
              <a:rPr lang="en"/>
              <a:t>GC</a:t>
            </a:r>
            <a:endParaRPr/>
          </a:p>
        </p:txBody>
      </p:sp>
      <p:sp>
        <p:nvSpPr>
          <p:cNvPr id="191" name="Google Shape;191;p26"/>
          <p:cNvSpPr/>
          <p:nvPr/>
        </p:nvSpPr>
        <p:spPr>
          <a:xfrm>
            <a:off x="5216975" y="4446450"/>
            <a:ext cx="880500" cy="418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FullGC</a:t>
            </a:r>
            <a:endParaRPr/>
          </a:p>
        </p:txBody>
      </p:sp>
      <p:sp>
        <p:nvSpPr>
          <p:cNvPr id="192" name="Google Shape;192;p26"/>
          <p:cNvSpPr/>
          <p:nvPr/>
        </p:nvSpPr>
        <p:spPr>
          <a:xfrm>
            <a:off x="2719250" y="4589550"/>
            <a:ext cx="230400" cy="132000"/>
          </a:xfrm>
          <a:prstGeom prst="homePlat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p:nvPr/>
        </p:nvSpPr>
        <p:spPr>
          <a:xfrm>
            <a:off x="4734925" y="4589550"/>
            <a:ext cx="230400" cy="132000"/>
          </a:xfrm>
          <a:prstGeom prst="homePlat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4" name="Google Shape;194;p26" title="shenandoah12.mp3">
            <a:hlinkClick r:id="rId6"/>
          </p:cNvPr>
          <p:cNvPicPr preferRelativeResize="0"/>
          <p:nvPr/>
        </p:nvPicPr>
        <p:blipFill>
          <a:blip r:embed="rId7">
            <a:alphaModFix/>
          </a:blip>
          <a:stretch>
            <a:fillRect/>
          </a:stretch>
        </p:blipFill>
        <p:spPr>
          <a:xfrm>
            <a:off x="8290075" y="726900"/>
            <a:ext cx="457200" cy="45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Traversal Mode </a:t>
            </a:r>
            <a:r>
              <a:rPr lang="en">
                <a:solidFill>
                  <a:srgbClr val="FF0000"/>
                </a:solidFill>
              </a:rPr>
              <a:t>[deprecated]</a:t>
            </a:r>
            <a:r>
              <a:rPr lang="en"/>
              <a:t> (the concurrent tasks happen in one phase)</a:t>
            </a:r>
            <a:endParaRPr/>
          </a:p>
        </p:txBody>
      </p:sp>
      <p:sp>
        <p:nvSpPr>
          <p:cNvPr id="200" name="Google Shape;200;p27"/>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rPr lang="en" sz="1100">
                <a:solidFill>
                  <a:srgbClr val="000000"/>
                </a:solidFill>
                <a:latin typeface="Arial"/>
                <a:ea typeface="Arial"/>
                <a:cs typeface="Arial"/>
                <a:sym typeface="Arial"/>
              </a:rPr>
              <a:t>The phases above do roughly this:</a:t>
            </a:r>
            <a:endParaRPr sz="1100">
              <a:solidFill>
                <a:srgbClr val="000000"/>
              </a:solidFill>
              <a:latin typeface="Arial"/>
              <a:ea typeface="Arial"/>
              <a:cs typeface="Arial"/>
              <a:sym typeface="Arial"/>
            </a:endParaRPr>
          </a:p>
          <a:p>
            <a:pPr indent="-285750" lvl="0" marL="457200" rtl="0" algn="l">
              <a:lnSpc>
                <a:spcPct val="100000"/>
              </a:lnSpc>
              <a:spcBef>
                <a:spcPts val="1600"/>
              </a:spcBef>
              <a:spcAft>
                <a:spcPts val="0"/>
              </a:spcAft>
              <a:buClr>
                <a:srgbClr val="444444"/>
              </a:buClr>
              <a:buSzPts val="900"/>
              <a:buFont typeface="Arial"/>
              <a:buAutoNum type="arabicPeriod"/>
            </a:pPr>
            <a:r>
              <a:rPr b="1" lang="en" sz="900">
                <a:solidFill>
                  <a:srgbClr val="444444"/>
                </a:solidFill>
                <a:latin typeface="Arial"/>
                <a:ea typeface="Arial"/>
                <a:cs typeface="Arial"/>
                <a:sym typeface="Arial"/>
              </a:rPr>
              <a:t>Init Mark</a:t>
            </a:r>
            <a:br>
              <a:rPr lang="en" sz="900">
                <a:solidFill>
                  <a:srgbClr val="444444"/>
                </a:solidFill>
                <a:latin typeface="Arial"/>
                <a:ea typeface="Arial"/>
                <a:cs typeface="Arial"/>
                <a:sym typeface="Arial"/>
              </a:rPr>
            </a:br>
            <a:r>
              <a:rPr lang="en" sz="900">
                <a:solidFill>
                  <a:srgbClr val="444444"/>
                </a:solidFill>
                <a:latin typeface="Arial"/>
                <a:ea typeface="Arial"/>
                <a:cs typeface="Arial"/>
                <a:sym typeface="Arial"/>
              </a:rPr>
              <a:t>2. </a:t>
            </a:r>
            <a:r>
              <a:rPr b="1" lang="en" sz="900">
                <a:solidFill>
                  <a:srgbClr val="444444"/>
                </a:solidFill>
                <a:latin typeface="Arial"/>
                <a:ea typeface="Arial"/>
                <a:cs typeface="Arial"/>
                <a:sym typeface="Arial"/>
              </a:rPr>
              <a:t>Concurrent Marking</a:t>
            </a:r>
            <a:br>
              <a:rPr lang="en" sz="900">
                <a:solidFill>
                  <a:srgbClr val="444444"/>
                </a:solidFill>
                <a:latin typeface="Arial"/>
                <a:ea typeface="Arial"/>
                <a:cs typeface="Arial"/>
                <a:sym typeface="Arial"/>
              </a:rPr>
            </a:br>
            <a:r>
              <a:rPr lang="en" sz="900">
                <a:solidFill>
                  <a:srgbClr val="444444"/>
                </a:solidFill>
                <a:latin typeface="Arial"/>
                <a:ea typeface="Arial"/>
                <a:cs typeface="Arial"/>
                <a:sym typeface="Arial"/>
              </a:rPr>
              <a:t>2. </a:t>
            </a:r>
            <a:r>
              <a:rPr b="1" lang="en" sz="900">
                <a:solidFill>
                  <a:srgbClr val="444444"/>
                </a:solidFill>
                <a:latin typeface="Arial"/>
                <a:ea typeface="Arial"/>
                <a:cs typeface="Arial"/>
                <a:sym typeface="Arial"/>
              </a:rPr>
              <a:t>Concurrent Cleanup</a:t>
            </a:r>
            <a:br>
              <a:rPr lang="en" sz="900">
                <a:solidFill>
                  <a:srgbClr val="444444"/>
                </a:solidFill>
                <a:latin typeface="Arial"/>
                <a:ea typeface="Arial"/>
                <a:cs typeface="Arial"/>
                <a:sym typeface="Arial"/>
              </a:rPr>
            </a:br>
            <a:r>
              <a:rPr lang="en" sz="900">
                <a:solidFill>
                  <a:srgbClr val="444444"/>
                </a:solidFill>
                <a:latin typeface="Arial"/>
                <a:ea typeface="Arial"/>
                <a:cs typeface="Arial"/>
                <a:sym typeface="Arial"/>
              </a:rPr>
              <a:t>2. </a:t>
            </a:r>
            <a:r>
              <a:rPr b="1" lang="en" sz="900">
                <a:solidFill>
                  <a:srgbClr val="444444"/>
                </a:solidFill>
                <a:latin typeface="Arial"/>
                <a:ea typeface="Arial"/>
                <a:cs typeface="Arial"/>
                <a:sym typeface="Arial"/>
              </a:rPr>
              <a:t>Concurrent Evacuation</a:t>
            </a:r>
            <a:r>
              <a:rPr lang="en" sz="900">
                <a:solidFill>
                  <a:srgbClr val="444444"/>
                </a:solidFill>
                <a:latin typeface="Arial"/>
                <a:ea typeface="Arial"/>
                <a:cs typeface="Arial"/>
                <a:sym typeface="Arial"/>
              </a:rPr>
              <a:t>.</a:t>
            </a:r>
            <a:br>
              <a:rPr lang="en" sz="900">
                <a:solidFill>
                  <a:srgbClr val="444444"/>
                </a:solidFill>
                <a:latin typeface="Arial"/>
                <a:ea typeface="Arial"/>
                <a:cs typeface="Arial"/>
                <a:sym typeface="Arial"/>
              </a:rPr>
            </a:br>
            <a:r>
              <a:rPr lang="en" sz="900">
                <a:solidFill>
                  <a:srgbClr val="444444"/>
                </a:solidFill>
                <a:latin typeface="Arial"/>
                <a:ea typeface="Arial"/>
                <a:cs typeface="Arial"/>
                <a:sym typeface="Arial"/>
              </a:rPr>
              <a:t>2. </a:t>
            </a:r>
            <a:r>
              <a:rPr b="1" lang="en" sz="900">
                <a:solidFill>
                  <a:srgbClr val="444444"/>
                </a:solidFill>
                <a:latin typeface="Arial"/>
                <a:ea typeface="Arial"/>
                <a:cs typeface="Arial"/>
                <a:sym typeface="Arial"/>
              </a:rPr>
              <a:t>Concurrent Update References</a:t>
            </a:r>
            <a:br>
              <a:rPr lang="en" sz="900">
                <a:solidFill>
                  <a:srgbClr val="444444"/>
                </a:solidFill>
                <a:latin typeface="Arial"/>
                <a:ea typeface="Arial"/>
                <a:cs typeface="Arial"/>
                <a:sym typeface="Arial"/>
              </a:rPr>
            </a:br>
            <a:endParaRPr sz="900">
              <a:solidFill>
                <a:srgbClr val="444444"/>
              </a:solidFill>
              <a:latin typeface="Arial"/>
              <a:ea typeface="Arial"/>
              <a:cs typeface="Arial"/>
              <a:sym typeface="Arial"/>
            </a:endParaRPr>
          </a:p>
          <a:p>
            <a:pPr indent="-285750" lvl="0" marL="457200" rtl="0" algn="l">
              <a:lnSpc>
                <a:spcPct val="100000"/>
              </a:lnSpc>
              <a:spcBef>
                <a:spcPts val="0"/>
              </a:spcBef>
              <a:spcAft>
                <a:spcPts val="0"/>
              </a:spcAft>
              <a:buClr>
                <a:srgbClr val="444444"/>
              </a:buClr>
              <a:buSzPts val="900"/>
              <a:buFont typeface="Arial"/>
              <a:buAutoNum type="arabicPeriod"/>
            </a:pPr>
            <a:r>
              <a:rPr b="1" lang="en" sz="900">
                <a:solidFill>
                  <a:srgbClr val="444444"/>
                </a:solidFill>
                <a:latin typeface="Arial"/>
                <a:ea typeface="Arial"/>
                <a:cs typeface="Arial"/>
                <a:sym typeface="Arial"/>
              </a:rPr>
              <a:t>Final Update Refs</a:t>
            </a:r>
            <a:endParaRPr b="1" sz="900">
              <a:solidFill>
                <a:srgbClr val="444444"/>
              </a:solidFill>
              <a:latin typeface="Arial"/>
              <a:ea typeface="Arial"/>
              <a:cs typeface="Arial"/>
              <a:sym typeface="Arial"/>
            </a:endParaRPr>
          </a:p>
          <a:p>
            <a:pPr indent="0" lvl="0" marL="0" rtl="0" algn="l">
              <a:lnSpc>
                <a:spcPct val="100000"/>
              </a:lnSpc>
              <a:spcBef>
                <a:spcPts val="1600"/>
              </a:spcBef>
              <a:spcAft>
                <a:spcPts val="0"/>
              </a:spcAft>
              <a:buNone/>
            </a:pPr>
            <a:r>
              <a:rPr b="1" lang="en" sz="900">
                <a:solidFill>
                  <a:srgbClr val="444444"/>
                </a:solidFill>
                <a:latin typeface="Arial"/>
                <a:ea typeface="Arial"/>
                <a:cs typeface="Arial"/>
                <a:sym typeface="Arial"/>
              </a:rPr>
              <a:t>Consult </a:t>
            </a:r>
            <a:r>
              <a:rPr b="1" lang="en" sz="900">
                <a:solidFill>
                  <a:srgbClr val="444444"/>
                </a:solidFill>
                <a:latin typeface="Arial"/>
                <a:ea typeface="Arial"/>
                <a:cs typeface="Arial"/>
                <a:sym typeface="Arial"/>
              </a:rPr>
              <a:t>Solution </a:t>
            </a:r>
            <a:r>
              <a:rPr b="1" lang="en" sz="900">
                <a:solidFill>
                  <a:srgbClr val="444444"/>
                </a:solidFill>
                <a:latin typeface="Arial"/>
                <a:ea typeface="Arial"/>
                <a:cs typeface="Arial"/>
                <a:sym typeface="Arial"/>
              </a:rPr>
              <a:t>https://access.redhat.com/solutions/5487471</a:t>
            </a:r>
            <a:endParaRPr b="1" sz="900">
              <a:solidFill>
                <a:srgbClr val="444444"/>
              </a:solidFill>
              <a:latin typeface="Arial"/>
              <a:ea typeface="Arial"/>
              <a:cs typeface="Arial"/>
              <a:sym typeface="Arial"/>
            </a:endParaRPr>
          </a:p>
        </p:txBody>
      </p:sp>
      <p:pic>
        <p:nvPicPr>
          <p:cNvPr id="201" name="Google Shape;201;p27" title="shenandoah13.mp3">
            <a:hlinkClick r:id="rId3"/>
          </p:cNvPr>
          <p:cNvPicPr preferRelativeResize="0"/>
          <p:nvPr/>
        </p:nvPicPr>
        <p:blipFill>
          <a:blip r:embed="rId4">
            <a:alphaModFix/>
          </a:blip>
          <a:stretch>
            <a:fillRect/>
          </a:stretch>
        </p:blipFill>
        <p:spPr>
          <a:xfrm>
            <a:off x="8279600" y="861450"/>
            <a:ext cx="457200" cy="45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Tuning Shenandoah</a:t>
            </a:r>
            <a:endParaRPr/>
          </a:p>
        </p:txBody>
      </p:sp>
      <p:sp>
        <p:nvSpPr>
          <p:cNvPr id="207" name="Google Shape;207;p28"/>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Arial"/>
                <a:ea typeface="Arial"/>
                <a:cs typeface="Arial"/>
                <a:sym typeface="Arial"/>
              </a:rPr>
              <a:t>Options:</a:t>
            </a:r>
            <a:endParaRPr sz="1100">
              <a:solidFill>
                <a:srgbClr val="000000"/>
              </a:solidFill>
              <a:latin typeface="Arial"/>
              <a:ea typeface="Arial"/>
              <a:cs typeface="Arial"/>
              <a:sym typeface="Arial"/>
            </a:endParaRPr>
          </a:p>
          <a:p>
            <a:pPr indent="-298450" lvl="0" marL="457200" rtl="0" algn="l">
              <a:spcBef>
                <a:spcPts val="160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Triggers: heap % or phases (in case of default)</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Change heuristic ← make sure you know what you are doing</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Select a different </a:t>
            </a:r>
            <a:r>
              <a:rPr b="1" lang="en" sz="1100">
                <a:solidFill>
                  <a:srgbClr val="000000"/>
                </a:solidFill>
                <a:latin typeface="Arial"/>
                <a:ea typeface="Arial"/>
                <a:cs typeface="Arial"/>
                <a:sym typeface="Arial"/>
              </a:rPr>
              <a:t>Mode ←</a:t>
            </a:r>
            <a:r>
              <a:rPr lang="en" sz="1100">
                <a:solidFill>
                  <a:srgbClr val="000000"/>
                </a:solidFill>
                <a:latin typeface="Arial"/>
                <a:ea typeface="Arial"/>
                <a:cs typeface="Arial"/>
                <a:sym typeface="Arial"/>
              </a:rPr>
              <a:t> passive for diagnostics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Change pace</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Set a </a:t>
            </a:r>
            <a:r>
              <a:rPr lang="en" sz="1100">
                <a:solidFill>
                  <a:srgbClr val="000000"/>
                </a:solidFill>
                <a:latin typeface="Arial"/>
                <a:ea typeface="Arial"/>
                <a:cs typeface="Arial"/>
                <a:sym typeface="Arial"/>
              </a:rPr>
              <a:t>different</a:t>
            </a:r>
            <a:r>
              <a:rPr lang="en" sz="1100">
                <a:solidFill>
                  <a:srgbClr val="000000"/>
                </a:solidFill>
                <a:latin typeface="Arial"/>
                <a:ea typeface="Arial"/>
                <a:cs typeface="Arial"/>
                <a:sym typeface="Arial"/>
              </a:rPr>
              <a:t> ShenandoahMinFreeThreshold</a:t>
            </a:r>
            <a:endParaRPr sz="1100">
              <a:solidFill>
                <a:srgbClr val="000000"/>
              </a:solidFill>
              <a:latin typeface="Arial"/>
              <a:ea typeface="Arial"/>
              <a:cs typeface="Arial"/>
              <a:sym typeface="Arial"/>
            </a:endParaRPr>
          </a:p>
          <a:p>
            <a:pPr indent="0" lvl="0" marL="0" rtl="0" algn="l">
              <a:spcBef>
                <a:spcPts val="1600"/>
              </a:spcBef>
              <a:spcAft>
                <a:spcPts val="0"/>
              </a:spcAft>
              <a:buNone/>
            </a:pPr>
            <a:r>
              <a:rPr lang="en" sz="1100">
                <a:solidFill>
                  <a:srgbClr val="000000"/>
                </a:solidFill>
                <a:latin typeface="Arial"/>
                <a:ea typeface="Arial"/>
                <a:cs typeface="Arial"/>
                <a:sym typeface="Arial"/>
              </a:rPr>
              <a:t>Comments:</a:t>
            </a:r>
            <a:endParaRPr sz="1100">
              <a:solidFill>
                <a:srgbClr val="000000"/>
              </a:solidFill>
              <a:latin typeface="Arial"/>
              <a:ea typeface="Arial"/>
              <a:cs typeface="Arial"/>
              <a:sym typeface="Arial"/>
            </a:endParaRPr>
          </a:p>
          <a:p>
            <a:pPr indent="-298450" lvl="0" marL="457200" rtl="0" algn="l">
              <a:spcBef>
                <a:spcPts val="160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Avoiding -Xms = -Xmx </a:t>
            </a:r>
            <a:r>
              <a:rPr b="1" lang="en" sz="1100">
                <a:solidFill>
                  <a:srgbClr val="000000"/>
                </a:solidFill>
                <a:latin typeface="Arial"/>
                <a:ea typeface="Arial"/>
                <a:cs typeface="Arial"/>
                <a:sym typeface="Arial"/>
              </a:rPr>
              <a:t>to use lower footprint - </a:t>
            </a:r>
            <a:r>
              <a:rPr lang="en" sz="1100">
                <a:solidFill>
                  <a:srgbClr val="000000"/>
                </a:solidFill>
                <a:latin typeface="Arial"/>
                <a:ea typeface="Arial"/>
                <a:cs typeface="Arial"/>
                <a:sym typeface="Arial"/>
              </a:rPr>
              <a:t>otherwise it will set xmx as the baseline</a:t>
            </a:r>
            <a:endParaRPr sz="1100">
              <a:solidFill>
                <a:srgbClr val="000000"/>
              </a:solidFill>
              <a:latin typeface="Arial"/>
              <a:ea typeface="Arial"/>
              <a:cs typeface="Arial"/>
              <a:sym typeface="Arial"/>
            </a:endParaRPr>
          </a:p>
          <a:p>
            <a:pPr indent="0" lvl="0" marL="0" rtl="0" algn="l">
              <a:spcBef>
                <a:spcPts val="1600"/>
              </a:spcBef>
              <a:spcAft>
                <a:spcPts val="1600"/>
              </a:spcAft>
              <a:buNone/>
            </a:pPr>
            <a:r>
              <a:rPr b="1" lang="en" sz="1100">
                <a:solidFill>
                  <a:srgbClr val="000000"/>
                </a:solidFill>
                <a:latin typeface="Arial"/>
                <a:ea typeface="Arial"/>
                <a:cs typeface="Arial"/>
                <a:sym typeface="Arial"/>
              </a:rPr>
              <a:t>Consult solution https://access.redhat.com/solutions/5242021</a:t>
            </a:r>
            <a:endParaRPr b="1"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Shenandoah Logs</a:t>
            </a:r>
            <a:endParaRPr/>
          </a:p>
          <a:p>
            <a:pPr indent="0" lvl="0" marL="0" rtl="0" algn="l">
              <a:spcBef>
                <a:spcPts val="0"/>
              </a:spcBef>
              <a:spcAft>
                <a:spcPts val="0"/>
              </a:spcAft>
              <a:buNone/>
            </a:pPr>
            <a:r>
              <a:t/>
            </a:r>
            <a:endParaRPr/>
          </a:p>
        </p:txBody>
      </p:sp>
      <p:sp>
        <p:nvSpPr>
          <p:cNvPr id="213" name="Google Shape;213;p29"/>
          <p:cNvSpPr txBox="1"/>
          <p:nvPr>
            <p:ph idx="1" type="body"/>
          </p:nvPr>
        </p:nvSpPr>
        <p:spPr>
          <a:xfrm>
            <a:off x="729450" y="2078875"/>
            <a:ext cx="7688700" cy="2261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t/>
            </a:r>
            <a:endParaRPr sz="700">
              <a:solidFill>
                <a:srgbClr val="000000"/>
              </a:solidFill>
              <a:latin typeface="Arial"/>
              <a:ea typeface="Arial"/>
              <a:cs typeface="Arial"/>
              <a:sym typeface="Arial"/>
            </a:endParaRPr>
          </a:p>
          <a:p>
            <a:pPr indent="0" lvl="0" marL="0" rtl="0" algn="l">
              <a:lnSpc>
                <a:spcPct val="100000"/>
              </a:lnSpc>
              <a:spcBef>
                <a:spcPts val="1600"/>
              </a:spcBef>
              <a:spcAft>
                <a:spcPts val="0"/>
              </a:spcAft>
              <a:buNone/>
            </a:pPr>
            <a:r>
              <a:t/>
            </a:r>
            <a:endParaRPr sz="700">
              <a:solidFill>
                <a:srgbClr val="000000"/>
              </a:solidFill>
              <a:latin typeface="Arial"/>
              <a:ea typeface="Arial"/>
              <a:cs typeface="Arial"/>
              <a:sym typeface="Arial"/>
            </a:endParaRPr>
          </a:p>
          <a:p>
            <a:pPr indent="0" lvl="0" marL="0" rtl="0" algn="l">
              <a:lnSpc>
                <a:spcPct val="100000"/>
              </a:lnSpc>
              <a:spcBef>
                <a:spcPts val="1600"/>
              </a:spcBef>
              <a:spcAft>
                <a:spcPts val="0"/>
              </a:spcAft>
              <a:buNone/>
            </a:pPr>
            <a:r>
              <a:t/>
            </a:r>
            <a:endParaRPr sz="700">
              <a:solidFill>
                <a:srgbClr val="000000"/>
              </a:solidFill>
              <a:latin typeface="Arial"/>
              <a:ea typeface="Arial"/>
              <a:cs typeface="Arial"/>
              <a:sym typeface="Arial"/>
            </a:endParaRPr>
          </a:p>
          <a:p>
            <a:pPr indent="0" lvl="0" marL="0" rtl="0" algn="l">
              <a:lnSpc>
                <a:spcPct val="100000"/>
              </a:lnSpc>
              <a:spcBef>
                <a:spcPts val="1600"/>
              </a:spcBef>
              <a:spcAft>
                <a:spcPts val="0"/>
              </a:spcAft>
              <a:buNone/>
            </a:pPr>
            <a:r>
              <a:t/>
            </a:r>
            <a:endParaRPr sz="700">
              <a:solidFill>
                <a:srgbClr val="000000"/>
              </a:solidFill>
              <a:latin typeface="Arial"/>
              <a:ea typeface="Arial"/>
              <a:cs typeface="Arial"/>
              <a:sym typeface="Arial"/>
            </a:endParaRPr>
          </a:p>
          <a:p>
            <a:pPr indent="0" lvl="0" marL="0" rtl="0" algn="l">
              <a:spcBef>
                <a:spcPts val="1600"/>
              </a:spcBef>
              <a:spcAft>
                <a:spcPts val="0"/>
              </a:spcAft>
              <a:buNone/>
            </a:pPr>
            <a:r>
              <a:t/>
            </a:r>
            <a:endParaRPr sz="1100">
              <a:solidFill>
                <a:srgbClr val="000000"/>
              </a:solidFill>
              <a:latin typeface="Arial"/>
              <a:ea typeface="Arial"/>
              <a:cs typeface="Arial"/>
              <a:sym typeface="Arial"/>
            </a:endParaRPr>
          </a:p>
          <a:p>
            <a:pPr indent="0" lvl="0" marL="0" rtl="0" algn="l">
              <a:spcBef>
                <a:spcPts val="1600"/>
              </a:spcBef>
              <a:spcAft>
                <a:spcPts val="0"/>
              </a:spcAft>
              <a:buNone/>
            </a:pPr>
            <a:r>
              <a:t/>
            </a:r>
            <a:endParaRPr sz="1100">
              <a:solidFill>
                <a:srgbClr val="000000"/>
              </a:solidFill>
              <a:latin typeface="Arial"/>
              <a:ea typeface="Arial"/>
              <a:cs typeface="Arial"/>
              <a:sym typeface="Arial"/>
            </a:endParaRPr>
          </a:p>
          <a:p>
            <a:pPr indent="0" lvl="0" marL="0" rtl="0" algn="l">
              <a:spcBef>
                <a:spcPts val="1600"/>
              </a:spcBef>
              <a:spcAft>
                <a:spcPts val="1600"/>
              </a:spcAft>
              <a:buNone/>
            </a:pPr>
            <a:r>
              <a:t/>
            </a:r>
            <a:endParaRPr sz="1650">
              <a:solidFill>
                <a:srgbClr val="202124"/>
              </a:solidFill>
              <a:highlight>
                <a:srgbClr val="FFFFFF"/>
              </a:highlight>
              <a:latin typeface="Roboto"/>
              <a:ea typeface="Roboto"/>
              <a:cs typeface="Roboto"/>
              <a:sym typeface="Roboto"/>
            </a:endParaRPr>
          </a:p>
        </p:txBody>
      </p:sp>
      <p:graphicFrame>
        <p:nvGraphicFramePr>
          <p:cNvPr id="214" name="Google Shape;214;p29"/>
          <p:cNvGraphicFramePr/>
          <p:nvPr/>
        </p:nvGraphicFramePr>
        <p:xfrm>
          <a:off x="827775" y="1992375"/>
          <a:ext cx="3000000" cy="3000000"/>
        </p:xfrm>
        <a:graphic>
          <a:graphicData uri="http://schemas.openxmlformats.org/drawingml/2006/table">
            <a:tbl>
              <a:tblPr>
                <a:noFill/>
                <a:tableStyleId>{F0F9349B-5DE1-43DF-ADF7-1F373F81F8D6}</a:tableStyleId>
              </a:tblPr>
              <a:tblGrid>
                <a:gridCol w="7239000"/>
              </a:tblGrid>
              <a:tr h="381000">
                <a:tc>
                  <a:txBody>
                    <a:bodyPr/>
                    <a:lstStyle/>
                    <a:p>
                      <a:pPr indent="0" lvl="0" marL="0" rtl="0" algn="l">
                        <a:spcBef>
                          <a:spcPts val="0"/>
                        </a:spcBef>
                        <a:spcAft>
                          <a:spcPts val="0"/>
                        </a:spcAft>
                        <a:buNone/>
                      </a:pPr>
                      <a:r>
                        <a:rPr lang="en" sz="800"/>
                        <a:t>OpenJDK 64-Bit Server VM (25.302-b08) for linux-amd64 JRE (1.8.0_302-b08), built on Jul 17 2021 18:13:18 by "mockbuild" with gcc 4.8.5 20150623 (Red Hat 4.8.5-44)</a:t>
                      </a:r>
                      <a:endParaRPr sz="800"/>
                    </a:p>
                    <a:p>
                      <a:pPr indent="0" lvl="0" marL="0" rtl="0" algn="l">
                        <a:spcBef>
                          <a:spcPts val="1600"/>
                        </a:spcBef>
                        <a:spcAft>
                          <a:spcPts val="0"/>
                        </a:spcAft>
                        <a:buNone/>
                      </a:pPr>
                      <a:r>
                        <a:rPr lang="en" sz="800"/>
                        <a:t>Memory: 4k page, physical 15908268k(2468964k free), swap 8388604k(8186876k free)</a:t>
                      </a:r>
                      <a:endParaRPr sz="800"/>
                    </a:p>
                    <a:p>
                      <a:pPr indent="0" lvl="0" marL="0" rtl="0" algn="l">
                        <a:spcBef>
                          <a:spcPts val="1600"/>
                        </a:spcBef>
                        <a:spcAft>
                          <a:spcPts val="0"/>
                        </a:spcAft>
                        <a:buNone/>
                      </a:pPr>
                      <a:r>
                        <a:rPr lang="en" sz="800"/>
                        <a:t>CommandLine flags: -XX:CompressedClassSpaceSize=260046848 -XX:GCLogFileSize=3145728 -XX:InitialHeapSize=1366294528 -XX:MaxHeapSize=1366294528 -XX:MaxMetaspaceSize=268435456 -XX:MetaspaceSize=100663296 -XX:NumberOfGCLogFiles=5 -XX:+PrintGC -XX:+PrintGCDateStamps -XX:+PrintGCDetails -XX:+PrintGCTimeStamps -XX:-TraceClassUnloading -XX:+UseCompressedClassPointers -XX:+UseCompressedOops -XX:+UseGCLogFileRotation -XX:+UseShenandoahGC</a:t>
                      </a:r>
                      <a:endParaRPr sz="800"/>
                    </a:p>
                    <a:p>
                      <a:pPr indent="0" lvl="0" marL="0" rtl="0" algn="l">
                        <a:spcBef>
                          <a:spcPts val="1600"/>
                        </a:spcBef>
                        <a:spcAft>
                          <a:spcPts val="0"/>
                        </a:spcAft>
                        <a:buNone/>
                      </a:pPr>
                      <a:r>
                        <a:rPr lang="en" sz="800"/>
                        <a:t>Regions: 2606 x 512K</a:t>
                      </a:r>
                      <a:endParaRPr sz="800"/>
                    </a:p>
                    <a:p>
                      <a:pPr indent="0" lvl="0" marL="0" rtl="0" algn="l">
                        <a:spcBef>
                          <a:spcPts val="1600"/>
                        </a:spcBef>
                        <a:spcAft>
                          <a:spcPts val="0"/>
                        </a:spcAft>
                        <a:buNone/>
                      </a:pPr>
                      <a:r>
                        <a:rPr lang="en" sz="800"/>
                        <a:t>Humongous object threshold: 512K</a:t>
                      </a:r>
                      <a:endParaRPr sz="800"/>
                    </a:p>
                    <a:p>
                      <a:pPr indent="0" lvl="0" marL="0" rtl="0" algn="l">
                        <a:spcBef>
                          <a:spcPts val="1600"/>
                        </a:spcBef>
                        <a:spcAft>
                          <a:spcPts val="0"/>
                        </a:spcAft>
                        <a:buNone/>
                      </a:pPr>
                      <a:r>
                        <a:rPr lang="en" sz="800"/>
                        <a:t>Max TLAB size: 65536B</a:t>
                      </a:r>
                      <a:endParaRPr sz="800"/>
                    </a:p>
                    <a:p>
                      <a:pPr indent="0" lvl="0" marL="0" rtl="0" algn="l">
                        <a:spcBef>
                          <a:spcPts val="1600"/>
                        </a:spcBef>
                        <a:spcAft>
                          <a:spcPts val="0"/>
                        </a:spcAft>
                        <a:buNone/>
                      </a:pPr>
                      <a:r>
                        <a:rPr lang="en" sz="800"/>
                        <a:t>GC threads: 4 parallel, 2 concurrent</a:t>
                      </a:r>
                      <a:endParaRPr sz="800"/>
                    </a:p>
                    <a:p>
                      <a:pPr indent="0" lvl="0" marL="0" rtl="0" algn="l">
                        <a:spcBef>
                          <a:spcPts val="1600"/>
                        </a:spcBef>
                        <a:spcAft>
                          <a:spcPts val="0"/>
                        </a:spcAft>
                        <a:buNone/>
                      </a:pPr>
                      <a:r>
                        <a:rPr lang="en" sz="800"/>
                        <a:t>Heuristics ergonomically sets -XX:+ExplicitGCInvokesConcurrent</a:t>
                      </a:r>
                      <a:endParaRPr sz="800"/>
                    </a:p>
                    <a:p>
                      <a:pPr indent="0" lvl="0" marL="0" rtl="0" algn="l">
                        <a:spcBef>
                          <a:spcPts val="1600"/>
                        </a:spcBef>
                        <a:spcAft>
                          <a:spcPts val="0"/>
                        </a:spcAft>
                        <a:buNone/>
                      </a:pPr>
                      <a:r>
                        <a:rPr lang="en" sz="800"/>
                        <a:t>Heuristics ergonomically sets -XX:+ShenandoahImplicitGCInvokesConcurrent</a:t>
                      </a:r>
                      <a:endParaRPr sz="800"/>
                    </a:p>
                    <a:p>
                      <a:pPr indent="0" lvl="0" marL="0" rtl="0" algn="l">
                        <a:spcBef>
                          <a:spcPts val="1600"/>
                        </a:spcBef>
                        <a:spcAft>
                          <a:spcPts val="0"/>
                        </a:spcAft>
                        <a:buNone/>
                      </a:pPr>
                      <a:r>
                        <a:rPr lang="en" sz="800"/>
                        <a:t>Shenandoah GC mode: Snapshot-At-The-Beginning (SATB)</a:t>
                      </a:r>
                      <a:endParaRPr sz="800"/>
                    </a:p>
                    <a:p>
                      <a:pPr indent="0" lvl="0" marL="0" rtl="0" algn="l">
                        <a:spcBef>
                          <a:spcPts val="1600"/>
                        </a:spcBef>
                        <a:spcAft>
                          <a:spcPts val="0"/>
                        </a:spcAft>
                        <a:buNone/>
                      </a:pPr>
                      <a:r>
                        <a:rPr lang="en" sz="800"/>
                        <a:t>Shenandoah heuristics: Adaptive</a:t>
                      </a:r>
                      <a:endParaRPr sz="800"/>
                    </a:p>
                    <a:p>
                      <a:pPr indent="0" lvl="0" marL="0" rtl="0" algn="l">
                        <a:spcBef>
                          <a:spcPts val="1600"/>
                        </a:spcBef>
                        <a:spcAft>
                          <a:spcPts val="0"/>
                        </a:spcAft>
                        <a:buNone/>
                      </a:pPr>
                      <a:r>
                        <a:rPr lang="en" sz="800"/>
                        <a:t>Pacer for Idle. Initial: 26685K, Alloc Tax Rate: 1.0x</a:t>
                      </a:r>
                      <a:endParaRPr sz="800"/>
                    </a:p>
                    <a:p>
                      <a:pPr indent="0" lvl="0" marL="0" rtl="0" algn="l">
                        <a:spcBef>
                          <a:spcPts val="1600"/>
                        </a:spcBef>
                        <a:spcAft>
                          <a:spcPts val="0"/>
                        </a:spcAft>
                        <a:buNone/>
                      </a:pPr>
                      <a:r>
                        <a:rPr lang="en" sz="800"/>
                        <a:t>Initialize Shenandoah heap: 1303M initial, 1303M min, 1303M max</a:t>
                      </a:r>
                      <a:endParaRPr sz="800"/>
                    </a:p>
                    <a:p>
                      <a:pPr indent="0" lvl="0" marL="0" rtl="0" algn="l">
                        <a:spcBef>
                          <a:spcPts val="1600"/>
                        </a:spcBef>
                        <a:spcAft>
                          <a:spcPts val="0"/>
                        </a:spcAft>
                        <a:buNone/>
                      </a:pPr>
                      <a:r>
                        <a:rPr lang="en" sz="800"/>
                        <a:t>Reference processing: parallel discovery, parallel processing</a:t>
                      </a:r>
                      <a:endParaRPr sz="800"/>
                    </a:p>
                    <a:p>
                      <a:pPr indent="0" lvl="0" marL="0" rtl="0" algn="l">
                        <a:spcBef>
                          <a:spcPts val="1600"/>
                        </a:spcBef>
                        <a:spcAft>
                          <a:spcPts val="0"/>
                        </a:spcAft>
                        <a:buNone/>
                      </a:pPr>
                      <a:r>
                        <a:rPr lang="en" sz="800"/>
                        <a:t>Trigger: Learning 1 of 5. Free (911M) is below initial threshold (912M)</a:t>
                      </a:r>
                      <a:endParaRPr sz="800"/>
                    </a:p>
                    <a:p>
                      <a:pPr indent="0" lvl="0" marL="0" rtl="0" algn="l">
                        <a:spcBef>
                          <a:spcPts val="1600"/>
                        </a:spcBef>
                        <a:spcAft>
                          <a:spcPts val="0"/>
                        </a:spcAft>
                        <a:buNone/>
                      </a:pPr>
                      <a:r>
                        <a:rPr lang="en" sz="800"/>
                        <a:t>Free: 911M, Max: 512K regular, 911M humongous, Frag: 0% external, 0% internal; Reserve: 67072K, Max: 512K</a:t>
                      </a:r>
                      <a:endParaRPr sz="800"/>
                    </a:p>
                    <a:p>
                      <a:pPr indent="0" lvl="0" marL="0" rtl="0" algn="l">
                        <a:spcBef>
                          <a:spcPts val="1600"/>
                        </a:spcBef>
                        <a:spcAft>
                          <a:spcPts val="0"/>
                        </a:spcAft>
                        <a:buNone/>
                      </a:pPr>
                      <a:r>
                        <a:rPr lang="en" sz="800"/>
                        <a:t>2021-10-12T22:59:35.102-0400: 1.629: [Concurrent reset, start]</a:t>
                      </a:r>
                      <a:endParaRPr sz="800"/>
                    </a:p>
                    <a:p>
                      <a:pPr indent="0" lvl="0" marL="0" rtl="0" algn="l">
                        <a:spcBef>
                          <a:spcPts val="1600"/>
                        </a:spcBef>
                        <a:spcAft>
                          <a:spcPts val="1600"/>
                        </a:spcAft>
                        <a:buNone/>
                      </a:pPr>
                      <a:r>
                        <a:rPr lang="en" sz="800"/>
                        <a:t>	Using 2 of 4 workers for concurrent reset</a:t>
                      </a:r>
                      <a:endParaRPr sz="800"/>
                    </a:p>
                  </a:txBody>
                  <a:tcPr marT="91425" marB="91425" marR="91425" marL="91425"/>
                </a:tc>
              </a:tr>
            </a:tbl>
          </a:graphicData>
        </a:graphic>
      </p:graphicFrame>
      <p:pic>
        <p:nvPicPr>
          <p:cNvPr id="215" name="Google Shape;215;p29" title="shenandoah15.mp3">
            <a:hlinkClick r:id="rId3"/>
          </p:cNvPr>
          <p:cNvPicPr preferRelativeResize="0"/>
          <p:nvPr/>
        </p:nvPicPr>
        <p:blipFill>
          <a:blip r:embed="rId4">
            <a:alphaModFix/>
          </a:blip>
          <a:stretch>
            <a:fillRect/>
          </a:stretch>
        </p:blipFill>
        <p:spPr>
          <a:xfrm>
            <a:off x="8097300" y="818575"/>
            <a:ext cx="457200"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Interpreting Shenandoah Logs</a:t>
            </a:r>
            <a:endParaRPr/>
          </a:p>
        </p:txBody>
      </p:sp>
      <p:sp>
        <p:nvSpPr>
          <p:cNvPr id="221" name="Google Shape;221;p30"/>
          <p:cNvSpPr txBox="1"/>
          <p:nvPr>
            <p:ph idx="1" type="body"/>
          </p:nvPr>
        </p:nvSpPr>
        <p:spPr>
          <a:xfrm>
            <a:off x="535175" y="2078875"/>
            <a:ext cx="7688700" cy="2261100"/>
          </a:xfrm>
          <a:prstGeom prst="rect">
            <a:avLst/>
          </a:prstGeom>
        </p:spPr>
        <p:txBody>
          <a:bodyPr anchorCtr="0" anchor="ctr" bIns="91425" lIns="91425" spcFirstLastPara="1" rIns="91425" wrap="square" tIns="91425">
            <a:noAutofit/>
          </a:bodyPr>
          <a:lstStyle/>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Enable GC logs with details:</a:t>
            </a:r>
            <a:endParaRPr sz="1100">
              <a:solidFill>
                <a:srgbClr val="000000"/>
              </a:solidFill>
              <a:latin typeface="Arial"/>
              <a:ea typeface="Arial"/>
              <a:cs typeface="Arial"/>
              <a:sym typeface="Arial"/>
            </a:endParaRPr>
          </a:p>
          <a:p>
            <a:pPr indent="0" lvl="0" marL="0" rtl="0" algn="l">
              <a:spcBef>
                <a:spcPts val="1600"/>
              </a:spcBef>
              <a:spcAft>
                <a:spcPts val="0"/>
              </a:spcAft>
              <a:buNone/>
            </a:pPr>
            <a:r>
              <a:rPr b="1" lang="en" sz="800">
                <a:solidFill>
                  <a:srgbClr val="000000"/>
                </a:solidFill>
                <a:latin typeface="Arial"/>
                <a:ea typeface="Arial"/>
                <a:cs typeface="Arial"/>
                <a:sym typeface="Arial"/>
              </a:rPr>
              <a:t>-Xlog:gc (OpenJDK 11) or -verbose:gc (up to JDK 8) would print the individual GC timings.</a:t>
            </a:r>
            <a:endParaRPr b="1" sz="800">
              <a:solidFill>
                <a:srgbClr val="000000"/>
              </a:solidFill>
              <a:latin typeface="Arial"/>
              <a:ea typeface="Arial"/>
              <a:cs typeface="Arial"/>
              <a:sym typeface="Arial"/>
            </a:endParaRPr>
          </a:p>
          <a:p>
            <a:pPr indent="0" lvl="0" marL="0" rtl="0" algn="l">
              <a:spcBef>
                <a:spcPts val="1200"/>
              </a:spcBef>
              <a:spcAft>
                <a:spcPts val="0"/>
              </a:spcAft>
              <a:buNone/>
            </a:pPr>
            <a:r>
              <a:rPr b="1" lang="en" sz="800">
                <a:solidFill>
                  <a:srgbClr val="000000"/>
                </a:solidFill>
                <a:latin typeface="Arial"/>
                <a:ea typeface="Arial"/>
                <a:cs typeface="Arial"/>
                <a:sym typeface="Arial"/>
              </a:rPr>
              <a:t>-Xlog:gc+ergo ( OpenJDK 11) or -XX:+PrintGCDetails (up to JDK 8) or would print the heuristics decisions, which might shed light on outliers, if any.</a:t>
            </a:r>
            <a:endParaRPr b="1" sz="800">
              <a:solidFill>
                <a:srgbClr val="000000"/>
              </a:solidFill>
              <a:latin typeface="Arial"/>
              <a:ea typeface="Arial"/>
              <a:cs typeface="Arial"/>
              <a:sym typeface="Arial"/>
            </a:endParaRPr>
          </a:p>
          <a:p>
            <a:pPr indent="0" lvl="0" marL="0" rtl="0" algn="l">
              <a:spcBef>
                <a:spcPts val="1200"/>
              </a:spcBef>
              <a:spcAft>
                <a:spcPts val="0"/>
              </a:spcAft>
              <a:buNone/>
            </a:pPr>
            <a:r>
              <a:rPr b="1" lang="en" sz="800">
                <a:solidFill>
                  <a:srgbClr val="000000"/>
                </a:solidFill>
                <a:latin typeface="Arial"/>
                <a:ea typeface="Arial"/>
                <a:cs typeface="Arial"/>
                <a:sym typeface="Arial"/>
              </a:rPr>
              <a:t>-Xlog:gc+stats ( OpenJDK 11 ) or -verbose:gc (up to JDK 8) would print the summary table on Shenandoah's internal timings at the end of the run.</a:t>
            </a:r>
            <a:endParaRPr b="1" sz="8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Verify the time spent on each phase ( concurrent marking, concurrent </a:t>
            </a:r>
            <a:r>
              <a:rPr lang="en" sz="1100">
                <a:solidFill>
                  <a:srgbClr val="000000"/>
                </a:solidFill>
                <a:latin typeface="Arial"/>
                <a:ea typeface="Arial"/>
                <a:cs typeface="Arial"/>
                <a:sym typeface="Arial"/>
              </a:rPr>
              <a:t>evaluation</a:t>
            </a:r>
            <a:r>
              <a:rPr lang="en" sz="1100">
                <a:solidFill>
                  <a:srgbClr val="000000"/>
                </a:solidFill>
                <a:latin typeface="Arial"/>
                <a:ea typeface="Arial"/>
                <a:cs typeface="Arial"/>
                <a:sym typeface="Arial"/>
              </a:rPr>
              <a:t>, concurrent reference update)</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Regions: 2606 x 512</a:t>
            </a:r>
            <a:r>
              <a:rPr lang="en" sz="1100">
                <a:solidFill>
                  <a:srgbClr val="000000"/>
                </a:solidFill>
                <a:latin typeface="Arial"/>
                <a:ea typeface="Arial"/>
                <a:cs typeface="Arial"/>
                <a:sym typeface="Arial"/>
              </a:rPr>
              <a:t>K</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See </a:t>
            </a:r>
            <a:r>
              <a:rPr lang="en" sz="1100">
                <a:solidFill>
                  <a:srgbClr val="000000"/>
                </a:solidFill>
                <a:latin typeface="Arial"/>
                <a:ea typeface="Arial"/>
                <a:cs typeface="Arial"/>
                <a:sym typeface="Arial"/>
              </a:rPr>
              <a:t>Humongous threshold</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AutoNum type="arabicPeriod"/>
            </a:pPr>
            <a:r>
              <a:rPr lang="en" sz="1100">
                <a:solidFill>
                  <a:srgbClr val="000000"/>
                </a:solidFill>
                <a:latin typeface="Arial"/>
                <a:ea typeface="Arial"/>
                <a:cs typeface="Arial"/>
                <a:sym typeface="Arial"/>
              </a:rPr>
              <a:t>Using 2 of 4 workers for concurrent reset</a:t>
            </a:r>
            <a:endParaRPr sz="1100">
              <a:solidFill>
                <a:srgbClr val="000000"/>
              </a:solidFill>
              <a:latin typeface="Arial"/>
              <a:ea typeface="Arial"/>
              <a:cs typeface="Arial"/>
              <a:sym typeface="Arial"/>
            </a:endParaRPr>
          </a:p>
          <a:p>
            <a:pPr indent="0" lvl="0" marL="0" rtl="0" algn="l">
              <a:spcBef>
                <a:spcPts val="1600"/>
              </a:spcBef>
              <a:spcAft>
                <a:spcPts val="1600"/>
              </a:spcAft>
              <a:buNone/>
            </a:pPr>
            <a:r>
              <a:rPr lang="en" sz="1100">
                <a:solidFill>
                  <a:srgbClr val="000000"/>
                </a:solidFill>
                <a:latin typeface="Arial"/>
                <a:ea typeface="Arial"/>
                <a:cs typeface="Arial"/>
                <a:sym typeface="Arial"/>
              </a:rPr>
              <a:t>Consult solution https://access.redhat.com/solutions/5332661</a:t>
            </a:r>
            <a:endParaRPr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Containers</a:t>
            </a:r>
            <a:endParaRPr/>
          </a:p>
        </p:txBody>
      </p:sp>
      <p:sp>
        <p:nvSpPr>
          <p:cNvPr id="227" name="Google Shape;227;p31"/>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Shenandoah is </a:t>
            </a:r>
            <a:r>
              <a:rPr b="1" lang="en"/>
              <a:t>not generational yet*,</a:t>
            </a:r>
            <a:r>
              <a:rPr lang="en"/>
              <a:t> </a:t>
            </a:r>
            <a:endParaRPr/>
          </a:p>
          <a:p>
            <a:pPr indent="-311150" lvl="0" marL="457200" rtl="0" algn="l">
              <a:spcBef>
                <a:spcPts val="1600"/>
              </a:spcBef>
              <a:spcAft>
                <a:spcPts val="0"/>
              </a:spcAft>
              <a:buSzPts val="1300"/>
              <a:buChar char="-"/>
            </a:pPr>
            <a:r>
              <a:rPr lang="en"/>
              <a:t>Therefore this can have a high throughput </a:t>
            </a:r>
            <a:r>
              <a:rPr b="1" lang="en"/>
              <a:t>losses</a:t>
            </a:r>
            <a:r>
              <a:rPr lang="en"/>
              <a:t>;</a:t>
            </a:r>
            <a:endParaRPr/>
          </a:p>
          <a:p>
            <a:pPr indent="-311150" lvl="0" marL="457200" rtl="0" algn="l">
              <a:spcBef>
                <a:spcPts val="0"/>
              </a:spcBef>
              <a:spcAft>
                <a:spcPts val="0"/>
              </a:spcAft>
              <a:buSzPts val="1300"/>
              <a:buChar char="-"/>
            </a:pPr>
            <a:r>
              <a:rPr lang="en"/>
              <a:t>Consider it wisely for Containers (in comparison with others) but better than G1GC!</a:t>
            </a:r>
            <a:endParaRPr/>
          </a:p>
          <a:p>
            <a:pPr indent="-311150" lvl="0" marL="457200" rtl="0" algn="l">
              <a:spcBef>
                <a:spcPts val="0"/>
              </a:spcBef>
              <a:spcAft>
                <a:spcPts val="0"/>
              </a:spcAft>
              <a:buSzPts val="1300"/>
              <a:buChar char="-"/>
            </a:pPr>
            <a:r>
              <a:rPr lang="en"/>
              <a:t>The flag `</a:t>
            </a:r>
            <a:r>
              <a:rPr b="1" lang="en"/>
              <a:t>ShenandoahGCHeuristics=compact</a:t>
            </a:r>
            <a:r>
              <a:rPr lang="en"/>
              <a:t>` can be considered as well</a:t>
            </a:r>
            <a:endParaRPr/>
          </a:p>
          <a:p>
            <a:pPr indent="0" lvl="0" marL="0" rtl="0" algn="l">
              <a:spcBef>
                <a:spcPts val="1600"/>
              </a:spcBef>
              <a:spcAft>
                <a:spcPts val="1600"/>
              </a:spcAft>
              <a:buNone/>
            </a:pPr>
            <a:r>
              <a:rPr lang="en"/>
              <a:t>*Amazon and Microsoft are working to make it generational on JDK 17.</a:t>
            </a:r>
            <a:endParaRPr/>
          </a:p>
        </p:txBody>
      </p:sp>
      <p:pic>
        <p:nvPicPr>
          <p:cNvPr id="228" name="Google Shape;228;p31" title="shenandoah17.mp3">
            <a:hlinkClick r:id="rId3"/>
          </p:cNvPr>
          <p:cNvPicPr preferRelativeResize="0"/>
          <p:nvPr/>
        </p:nvPicPr>
        <p:blipFill>
          <a:blip r:embed="rId4">
            <a:alphaModFix/>
          </a:blip>
          <a:stretch>
            <a:fillRect/>
          </a:stretch>
        </p:blipFill>
        <p:spPr>
          <a:xfrm>
            <a:off x="8167425" y="861450"/>
            <a:ext cx="457200" cy="45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New features in JDK 17</a:t>
            </a:r>
            <a:endParaRPr/>
          </a:p>
        </p:txBody>
      </p:sp>
      <p:sp>
        <p:nvSpPr>
          <p:cNvPr id="234" name="Google Shape;234;p32"/>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 Shenandoah on JDK 17 is going very fast even faster than before. How they managed to do that? They gave up and implemented a colored pointer implementation to speed up the things, similarly to ZGC, </a:t>
            </a:r>
            <a:r>
              <a:rPr lang="en"/>
              <a:t>which</a:t>
            </a:r>
            <a:r>
              <a:rPr lang="en"/>
              <a:t> is based on that.</a:t>
            </a:r>
            <a:endParaRPr/>
          </a:p>
        </p:txBody>
      </p:sp>
      <p:pic>
        <p:nvPicPr>
          <p:cNvPr id="235" name="Google Shape;235;p32" title="shenandoah18.mp3">
            <a:hlinkClick r:id="rId3"/>
          </p:cNvPr>
          <p:cNvPicPr preferRelativeResize="0"/>
          <p:nvPr/>
        </p:nvPicPr>
        <p:blipFill>
          <a:blip r:embed="rId4">
            <a:alphaModFix/>
          </a:blip>
          <a:stretch>
            <a:fillRect/>
          </a:stretch>
        </p:blipFill>
        <p:spPr>
          <a:xfrm>
            <a:off x="8160400" y="1120100"/>
            <a:ext cx="457200" cy="45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Extra: Shenandoah Visualizer</a:t>
            </a:r>
            <a:endParaRPr/>
          </a:p>
        </p:txBody>
      </p:sp>
      <p:sp>
        <p:nvSpPr>
          <p:cNvPr id="241" name="Google Shape;241;p33"/>
          <p:cNvSpPr txBox="1"/>
          <p:nvPr>
            <p:ph idx="1" type="body"/>
          </p:nvPr>
        </p:nvSpPr>
        <p:spPr>
          <a:xfrm>
            <a:off x="38850" y="1853850"/>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700"/>
              <a:t>https://github.com/openjdk/shenandoah-visualizer</a:t>
            </a:r>
            <a:endParaRPr sz="700"/>
          </a:p>
          <a:p>
            <a:pPr indent="0" lvl="0" marL="0" rtl="0" algn="l">
              <a:spcBef>
                <a:spcPts val="1600"/>
              </a:spcBef>
              <a:spcAft>
                <a:spcPts val="0"/>
              </a:spcAft>
              <a:buNone/>
            </a:pPr>
            <a:r>
              <a:rPr lang="en" sz="700"/>
              <a:t>java -Xbootclasspath/p:&lt;path-to-tools.jar&gt; -jar visualizer.jar local://&lt;pid&gt;</a:t>
            </a:r>
            <a:endParaRPr sz="700"/>
          </a:p>
          <a:p>
            <a:pPr indent="0" lvl="0" marL="0" rtl="0" algn="l">
              <a:spcBef>
                <a:spcPts val="1600"/>
              </a:spcBef>
              <a:spcAft>
                <a:spcPts val="1600"/>
              </a:spcAft>
              <a:buNone/>
            </a:pPr>
            <a:r>
              <a:rPr lang="en" sz="700"/>
              <a:t>java -Xbootclasspath/p:/home/penjdk-1.8.0.302./lib/tools.jar -jar visualizer.jar local://85</a:t>
            </a:r>
            <a:endParaRPr sz="700"/>
          </a:p>
        </p:txBody>
      </p:sp>
      <p:pic>
        <p:nvPicPr>
          <p:cNvPr id="242" name="Google Shape;242;p33"/>
          <p:cNvPicPr preferRelativeResize="0"/>
          <p:nvPr/>
        </p:nvPicPr>
        <p:blipFill>
          <a:blip r:embed="rId3">
            <a:alphaModFix/>
          </a:blip>
          <a:stretch>
            <a:fillRect/>
          </a:stretch>
        </p:blipFill>
        <p:spPr>
          <a:xfrm>
            <a:off x="3582250" y="2201225"/>
            <a:ext cx="5604326" cy="2942274"/>
          </a:xfrm>
          <a:prstGeom prst="rect">
            <a:avLst/>
          </a:prstGeom>
          <a:noFill/>
          <a:ln>
            <a:noFill/>
          </a:ln>
        </p:spPr>
      </p:pic>
      <p:pic>
        <p:nvPicPr>
          <p:cNvPr id="243" name="Google Shape;243;p33" title="shenandoah19.mp3">
            <a:hlinkClick r:id="rId4"/>
          </p:cNvPr>
          <p:cNvPicPr preferRelativeResize="0"/>
          <p:nvPr/>
        </p:nvPicPr>
        <p:blipFill>
          <a:blip r:embed="rId5">
            <a:alphaModFix/>
          </a:blip>
          <a:stretch>
            <a:fillRect/>
          </a:stretch>
        </p:blipFill>
        <p:spPr>
          <a:xfrm>
            <a:off x="8447925" y="902700"/>
            <a:ext cx="457200" cy="457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Relevant Solutions</a:t>
            </a:r>
            <a:endParaRPr/>
          </a:p>
        </p:txBody>
      </p:sp>
      <p:sp>
        <p:nvSpPr>
          <p:cNvPr id="249" name="Google Shape;249;p3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Shenandoah Tuning</a:t>
            </a:r>
            <a:r>
              <a:rPr lang="en"/>
              <a:t> </a:t>
            </a:r>
            <a:endParaRPr/>
          </a:p>
          <a:p>
            <a:pPr indent="0" lvl="0" marL="0" rtl="0" algn="l">
              <a:spcBef>
                <a:spcPts val="1600"/>
              </a:spcBef>
              <a:spcAft>
                <a:spcPts val="0"/>
              </a:spcAft>
              <a:buNone/>
            </a:pPr>
            <a:r>
              <a:rPr lang="en" u="sng">
                <a:solidFill>
                  <a:schemeClr val="hlink"/>
                </a:solidFill>
                <a:hlinkClick r:id="rId4"/>
              </a:rPr>
              <a:t>Interpreting Shenandoah logs</a:t>
            </a:r>
            <a:r>
              <a:rPr lang="en"/>
              <a:t> </a:t>
            </a:r>
            <a:endParaRPr/>
          </a:p>
          <a:p>
            <a:pPr indent="0" lvl="0" marL="0" rtl="0" algn="l">
              <a:spcBef>
                <a:spcPts val="1600"/>
              </a:spcBef>
              <a:spcAft>
                <a:spcPts val="0"/>
              </a:spcAft>
              <a:buNone/>
            </a:pPr>
            <a:r>
              <a:rPr lang="en" u="sng">
                <a:solidFill>
                  <a:schemeClr val="hlink"/>
                </a:solidFill>
                <a:hlinkClick r:id="rId5"/>
              </a:rPr>
              <a:t>Shenandoah Support on OpenJDK</a:t>
            </a:r>
            <a:r>
              <a:rPr lang="en"/>
              <a:t> </a:t>
            </a:r>
            <a:endParaRPr/>
          </a:p>
          <a:p>
            <a:pPr indent="0" lvl="0" marL="0" rtl="0" algn="l">
              <a:spcBef>
                <a:spcPts val="1600"/>
              </a:spcBef>
              <a:spcAft>
                <a:spcPts val="0"/>
              </a:spcAft>
              <a:buNone/>
            </a:pPr>
            <a:r>
              <a:rPr lang="en" u="sng">
                <a:solidFill>
                  <a:schemeClr val="hlink"/>
                </a:solidFill>
                <a:hlinkClick r:id="rId6"/>
              </a:rPr>
              <a:t>Tuning Shenandoah ShenandoahMinFreeThreshold</a:t>
            </a:r>
            <a:r>
              <a:rPr lang="en"/>
              <a:t> </a:t>
            </a:r>
            <a:endParaRPr/>
          </a:p>
          <a:p>
            <a:pPr indent="0" lvl="0" marL="0" rtl="0" algn="l">
              <a:spcBef>
                <a:spcPts val="1600"/>
              </a:spcBef>
              <a:spcAft>
                <a:spcPts val="0"/>
              </a:spcAft>
              <a:buNone/>
            </a:pPr>
            <a:r>
              <a:rPr lang="en" u="sng">
                <a:solidFill>
                  <a:schemeClr val="hlink"/>
                </a:solidFill>
                <a:hlinkClick r:id="rId7"/>
              </a:rPr>
              <a:t>G1GC vs Shenandoah</a:t>
            </a:r>
            <a:r>
              <a:rPr lang="en"/>
              <a:t>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50" name="Google Shape;250;p34" title="shenandoah20.mp3">
            <a:hlinkClick r:id="rId8"/>
          </p:cNvPr>
          <p:cNvPicPr preferRelativeResize="0"/>
          <p:nvPr/>
        </p:nvPicPr>
        <p:blipFill>
          <a:blip r:embed="rId9">
            <a:alphaModFix/>
          </a:blip>
          <a:stretch>
            <a:fillRect/>
          </a:stretch>
        </p:blipFill>
        <p:spPr>
          <a:xfrm>
            <a:off x="8244250" y="990925"/>
            <a:ext cx="457200" cy="457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 fact: Shenandoah 1 vs Shenandoah 2</a:t>
            </a:r>
            <a:endParaRPr/>
          </a:p>
        </p:txBody>
      </p:sp>
      <p:sp>
        <p:nvSpPr>
          <p:cNvPr id="256" name="Google Shape;256;p3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can the original paper</a:t>
            </a:r>
            <a:r>
              <a:rPr lang="en"/>
              <a:t> </a:t>
            </a:r>
            <a:r>
              <a:rPr lang="en" u="sng">
                <a:solidFill>
                  <a:schemeClr val="hlink"/>
                </a:solidFill>
                <a:hlinkClick r:id="rId3"/>
              </a:rPr>
              <a:t> Shenandoah: An open-source concurrent compacting garbage collector for OpenJDK</a:t>
            </a:r>
            <a:r>
              <a:rPr lang="en"/>
              <a:t> (written by Christiane H Flood) | JEP 189: </a:t>
            </a:r>
            <a:r>
              <a:rPr lang="en" sz="1100">
                <a:solidFill>
                  <a:srgbClr val="00A7F4"/>
                </a:solidFill>
                <a:uFill>
                  <a:noFill/>
                </a:uFill>
                <a:latin typeface="Arial"/>
                <a:ea typeface="Arial"/>
                <a:cs typeface="Arial"/>
                <a:sym typeface="Arial"/>
                <a:hlinkClick r:id="rId4">
                  <a:extLst>
                    <a:ext uri="{A12FA001-AC4F-418D-AE19-62706E023703}">
                      <ahyp:hlinkClr val="tx"/>
                    </a:ext>
                  </a:extLst>
                </a:hlinkClick>
              </a:rPr>
              <a:t>http://openjdk.java.net/jeps/189</a:t>
            </a:r>
            <a:r>
              <a:rPr lang="en"/>
              <a:t> we see that the actual algorithm is different from the one used currently.</a:t>
            </a:r>
            <a:endParaRPr/>
          </a:p>
          <a:p>
            <a:pPr indent="0" lvl="0" marL="0" rtl="0" algn="l">
              <a:spcBef>
                <a:spcPts val="1600"/>
              </a:spcBef>
              <a:spcAft>
                <a:spcPts val="0"/>
              </a:spcAft>
              <a:buNone/>
            </a:pPr>
            <a:r>
              <a:rPr lang="en"/>
              <a:t>The reason is that the algorithm changed in two main aspects:</a:t>
            </a:r>
            <a:endParaRPr/>
          </a:p>
          <a:p>
            <a:pPr indent="-311150" lvl="0" marL="457200" rtl="0" algn="l">
              <a:spcBef>
                <a:spcPts val="1600"/>
              </a:spcBef>
              <a:spcAft>
                <a:spcPts val="0"/>
              </a:spcAft>
              <a:buSzPts val="1300"/>
              <a:buAutoNum type="arabicPeriod"/>
            </a:pPr>
            <a:r>
              <a:rPr lang="en"/>
              <a:t>Additional word → no more additional word is needed, everything on the mark word</a:t>
            </a:r>
            <a:endParaRPr/>
          </a:p>
          <a:p>
            <a:pPr indent="-311150" lvl="0" marL="457200" rtl="0" algn="l">
              <a:spcBef>
                <a:spcPts val="0"/>
              </a:spcBef>
              <a:spcAft>
                <a:spcPts val="0"/>
              </a:spcAft>
              <a:buSzPts val="1300"/>
              <a:buAutoNum type="arabicPeriod"/>
            </a:pPr>
            <a:r>
              <a:rPr lang="en"/>
              <a:t>Store barrier → Load barrier</a:t>
            </a:r>
            <a:endParaRPr/>
          </a:p>
          <a:p>
            <a:pPr indent="0" lvl="0" marL="0" rtl="0" algn="l">
              <a:spcBef>
                <a:spcPts val="1600"/>
              </a:spcBef>
              <a:spcAft>
                <a:spcPts val="0"/>
              </a:spcAft>
              <a:buNone/>
            </a:pPr>
            <a:r>
              <a:rPr lang="en"/>
              <a:t>Footprint is not an excuse to use Shenandoah anymore!</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57" name="Google Shape;257;p35" title="shenandoah22.mp3">
            <a:hlinkClick r:id="rId5"/>
          </p:cNvPr>
          <p:cNvPicPr preferRelativeResize="0"/>
          <p:nvPr/>
        </p:nvPicPr>
        <p:blipFill>
          <a:blip r:embed="rId6">
            <a:alphaModFix/>
          </a:blip>
          <a:stretch>
            <a:fillRect/>
          </a:stretch>
        </p:blipFill>
        <p:spPr>
          <a:xfrm>
            <a:off x="8265600" y="1127125"/>
            <a:ext cx="457200" cy="457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Information</a:t>
            </a:r>
            <a:endParaRPr/>
          </a:p>
          <a:p>
            <a:pPr indent="0" lvl="0" marL="0" rtl="0" algn="l">
              <a:spcBef>
                <a:spcPts val="0"/>
              </a:spcBef>
              <a:spcAft>
                <a:spcPts val="0"/>
              </a:spcAft>
              <a:buNone/>
            </a:pPr>
            <a:r>
              <a:t/>
            </a:r>
            <a:endParaRPr/>
          </a:p>
        </p:txBody>
      </p:sp>
      <p:sp>
        <p:nvSpPr>
          <p:cNvPr id="263" name="Google Shape;263;p36"/>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u="sng">
                <a:solidFill>
                  <a:schemeClr val="accent5"/>
                </a:solidFill>
                <a:hlinkClick r:id="rId3">
                  <a:extLst>
                    <a:ext uri="{A12FA001-AC4F-418D-AE19-62706E023703}">
                      <ahyp:hlinkClr val="tx"/>
                    </a:ext>
                  </a:extLst>
                </a:hlinkClick>
              </a:rPr>
              <a:t> Shenandoah: An open-source concurrent compacting garbage collector for OpenJDK</a:t>
            </a:r>
            <a:r>
              <a:rPr lang="en"/>
              <a:t> (written by Christiane H Flood)</a:t>
            </a:r>
            <a:endParaRPr/>
          </a:p>
          <a:p>
            <a:pPr indent="0" lvl="0" marL="0" rtl="0" algn="l">
              <a:spcBef>
                <a:spcPts val="1600"/>
              </a:spcBef>
              <a:spcAft>
                <a:spcPts val="0"/>
              </a:spcAft>
              <a:buNone/>
            </a:pPr>
            <a:r>
              <a:rPr lang="en" u="sng">
                <a:solidFill>
                  <a:schemeClr val="hlink"/>
                </a:solidFill>
                <a:hlinkClick r:id="rId4"/>
              </a:rPr>
              <a:t>JEP 189</a:t>
            </a:r>
            <a:r>
              <a:rPr lang="en"/>
              <a:t> </a:t>
            </a:r>
            <a:endParaRPr/>
          </a:p>
          <a:p>
            <a:pPr indent="0" lvl="0" marL="0" rtl="0" algn="l">
              <a:spcBef>
                <a:spcPts val="1600"/>
              </a:spcBef>
              <a:spcAft>
                <a:spcPts val="0"/>
              </a:spcAft>
              <a:buNone/>
            </a:pPr>
            <a:r>
              <a:rPr lang="en" u="sng">
                <a:solidFill>
                  <a:schemeClr val="hlink"/>
                </a:solidFill>
                <a:hlinkClick r:id="rId5"/>
              </a:rPr>
              <a:t>Main - OpenJDK Shenandoah</a:t>
            </a:r>
            <a:r>
              <a:rPr lang="en"/>
              <a:t> </a:t>
            </a:r>
            <a:endParaRPr/>
          </a:p>
          <a:p>
            <a:pPr indent="0" lvl="0" marL="0" rtl="0" algn="l">
              <a:spcBef>
                <a:spcPts val="1600"/>
              </a:spcBef>
              <a:spcAft>
                <a:spcPts val="0"/>
              </a:spcAft>
              <a:buNone/>
            </a:pPr>
            <a:r>
              <a:rPr lang="en" u="sng">
                <a:solidFill>
                  <a:schemeClr val="hlink"/>
                </a:solidFill>
                <a:hlinkClick r:id="rId6"/>
              </a:rPr>
              <a:t>CHF’s Presentation in Ticino</a:t>
            </a:r>
            <a:r>
              <a:rPr lang="en"/>
              <a:t> </a:t>
            </a:r>
            <a:endParaRPr b="1"/>
          </a:p>
          <a:p>
            <a:pPr indent="0" lvl="0" marL="0" rtl="0" algn="l">
              <a:spcBef>
                <a:spcPts val="1600"/>
              </a:spcBef>
              <a:spcAft>
                <a:spcPts val="0"/>
              </a:spcAft>
              <a:buNone/>
            </a:pPr>
            <a:r>
              <a:rPr b="1" lang="en" u="sng">
                <a:solidFill>
                  <a:schemeClr val="hlink"/>
                </a:solidFill>
                <a:hlinkClick r:id="rId7"/>
              </a:rPr>
              <a:t>Shenandoah-dev list</a:t>
            </a:r>
            <a:r>
              <a:rPr b="1" lang="en"/>
              <a:t> </a:t>
            </a:r>
            <a:endParaRPr/>
          </a:p>
          <a:p>
            <a:pPr indent="0" lvl="0" marL="0" rtl="0" algn="l">
              <a:spcBef>
                <a:spcPts val="1600"/>
              </a:spcBef>
              <a:spcAft>
                <a:spcPts val="0"/>
              </a:spcAft>
              <a:buNone/>
            </a:pPr>
            <a:r>
              <a:rPr b="1" lang="en" u="sng">
                <a:solidFill>
                  <a:schemeClr val="hlink"/>
                </a:solidFill>
                <a:hlinkClick r:id="rId8"/>
              </a:rPr>
              <a:t>Incremental update vs SATB</a:t>
            </a:r>
            <a:endParaRPr b="1"/>
          </a:p>
          <a:p>
            <a:pPr indent="0" lvl="0" marL="0" rtl="0" algn="l">
              <a:spcBef>
                <a:spcPts val="1600"/>
              </a:spcBef>
              <a:spcAft>
                <a:spcPts val="16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Collection </a:t>
            </a:r>
            <a:r>
              <a:rPr i="1" lang="en">
                <a:solidFill>
                  <a:srgbClr val="FF9900"/>
                </a:solidFill>
              </a:rPr>
              <a:t>Fun-with-*</a:t>
            </a:r>
            <a:endParaRPr i="1">
              <a:solidFill>
                <a:srgbClr val="FF9900"/>
              </a:solidFill>
            </a:endParaRPr>
          </a:p>
          <a:p>
            <a:pPr indent="0" lvl="0" marL="0" rtl="0" algn="l">
              <a:spcBef>
                <a:spcPts val="0"/>
              </a:spcBef>
              <a:spcAft>
                <a:spcPts val="0"/>
              </a:spcAft>
              <a:buNone/>
            </a:pPr>
            <a:r>
              <a:t/>
            </a:r>
            <a:endParaRPr/>
          </a:p>
        </p:txBody>
      </p:sp>
      <p:sp>
        <p:nvSpPr>
          <p:cNvPr id="269" name="Google Shape;269;p37"/>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ZGC</a:t>
            </a:r>
            <a:endParaRPr/>
          </a:p>
          <a:p>
            <a:pPr indent="0" lvl="0" marL="0" rtl="0" algn="l">
              <a:spcBef>
                <a:spcPts val="1600"/>
              </a:spcBef>
              <a:spcAft>
                <a:spcPts val="0"/>
              </a:spcAft>
              <a:buNone/>
            </a:pPr>
            <a:r>
              <a:rPr lang="en" u="sng">
                <a:solidFill>
                  <a:schemeClr val="hlink"/>
                </a:solidFill>
                <a:hlinkClick r:id="rId4"/>
              </a:rPr>
              <a:t>G1GC</a:t>
            </a:r>
            <a:endParaRPr/>
          </a:p>
          <a:p>
            <a:pPr indent="0" lvl="0" marL="0" rtl="0" algn="l">
              <a:spcBef>
                <a:spcPts val="1600"/>
              </a:spcBef>
              <a:spcAft>
                <a:spcPts val="0"/>
              </a:spcAft>
              <a:buNone/>
            </a:pPr>
            <a:r>
              <a:rPr lang="en" u="sng">
                <a:solidFill>
                  <a:schemeClr val="hlink"/>
                </a:solidFill>
                <a:hlinkClick r:id="rId5"/>
              </a:rPr>
              <a:t>CMS</a:t>
            </a:r>
            <a:endParaRPr/>
          </a:p>
          <a:p>
            <a:pPr indent="0" lvl="0" marL="0" rtl="0" algn="l">
              <a:spcBef>
                <a:spcPts val="1600"/>
              </a:spcBef>
              <a:spcAft>
                <a:spcPts val="0"/>
              </a:spcAft>
              <a:buNone/>
            </a:pPr>
            <a:r>
              <a:rPr lang="en" u="sng">
                <a:solidFill>
                  <a:schemeClr val="hlink"/>
                </a:solidFill>
                <a:hlinkClick r:id="rId6"/>
              </a:rPr>
              <a:t>ParallelGC</a:t>
            </a:r>
            <a:r>
              <a:rPr lang="en"/>
              <a:t> </a:t>
            </a:r>
            <a:r>
              <a:rPr lang="en"/>
              <a:t>← not sure why the overview shows </a:t>
            </a:r>
            <a:r>
              <a:rPr lang="en" u="sng"/>
              <a:t>“SerialGC”</a:t>
            </a:r>
            <a:endParaRPr u="sng"/>
          </a:p>
          <a:p>
            <a:pPr indent="0" lvl="0" marL="0" rtl="0" algn="l">
              <a:spcBef>
                <a:spcPts val="1600"/>
              </a:spcBef>
              <a:spcAft>
                <a:spcPts val="0"/>
              </a:spcAft>
              <a:buNone/>
            </a:pPr>
            <a:r>
              <a:rPr lang="en" u="sng">
                <a:solidFill>
                  <a:schemeClr val="hlink"/>
                </a:solidFill>
                <a:hlinkClick r:id="rId7"/>
              </a:rPr>
              <a:t>SerialGC</a:t>
            </a:r>
            <a:r>
              <a:rPr lang="en"/>
              <a:t> </a:t>
            </a:r>
            <a:endParaRPr/>
          </a:p>
          <a:p>
            <a:pPr indent="0" lvl="0" marL="0" rtl="0" algn="l">
              <a:spcBef>
                <a:spcPts val="1600"/>
              </a:spcBef>
              <a:spcAft>
                <a:spcPts val="1600"/>
              </a:spcAft>
              <a:buNone/>
            </a:pPr>
            <a:r>
              <a:rPr lang="en" u="sng">
                <a:solidFill>
                  <a:schemeClr val="hlink"/>
                </a:solidFill>
                <a:hlinkClick r:id="rId8"/>
              </a:rPr>
              <a:t>C4 GC</a:t>
            </a:r>
            <a:r>
              <a:rPr lang="en"/>
              <a:t> ← very basic state, much to learn</a:t>
            </a:r>
            <a:endParaRPr/>
          </a:p>
        </p:txBody>
      </p:sp>
      <p:pic>
        <p:nvPicPr>
          <p:cNvPr id="270" name="Google Shape;270;p37" title="shenandoah25.mp3">
            <a:hlinkClick r:id="rId9"/>
          </p:cNvPr>
          <p:cNvPicPr preferRelativeResize="0"/>
          <p:nvPr/>
        </p:nvPicPr>
        <p:blipFill>
          <a:blip r:embed="rId10">
            <a:alphaModFix/>
          </a:blip>
          <a:stretch>
            <a:fillRect/>
          </a:stretch>
        </p:blipFill>
        <p:spPr>
          <a:xfrm>
            <a:off x="8251575" y="1127100"/>
            <a:ext cx="457200"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