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Raleway"/>
      <p:regular r:id="rId29"/>
      <p:bold r:id="rId30"/>
      <p:italic r:id="rId31"/>
      <p:boldItalic r:id="rId32"/>
    </p:embeddedFont>
    <p:embeddedFont>
      <p:font typeface="Roboto"/>
      <p:regular r:id="rId33"/>
      <p:bold r:id="rId34"/>
      <p:italic r:id="rId35"/>
      <p:boldItalic r:id="rId36"/>
    </p:embeddedFont>
    <p:embeddedFont>
      <p:font typeface="Lat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EB9014-FD15-4BA1-852B-F1B9690328B9}">
  <a:tblStyle styleId="{B3EB9014-FD15-4BA1-852B-F1B9690328B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aleway-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5.xml"/><Relationship Id="rId33" Type="http://schemas.openxmlformats.org/officeDocument/2006/relationships/font" Target="fonts/Roboto-regular.fntdata"/><Relationship Id="rId10" Type="http://schemas.openxmlformats.org/officeDocument/2006/relationships/slide" Target="slides/slide4.xml"/><Relationship Id="rId32" Type="http://schemas.openxmlformats.org/officeDocument/2006/relationships/font" Target="fonts/Raleway-boldItalic.fntdata"/><Relationship Id="rId13" Type="http://schemas.openxmlformats.org/officeDocument/2006/relationships/slide" Target="slides/slide7.xml"/><Relationship Id="rId35" Type="http://schemas.openxmlformats.org/officeDocument/2006/relationships/font" Target="fonts/Roboto-italic.fntdata"/><Relationship Id="rId12" Type="http://schemas.openxmlformats.org/officeDocument/2006/relationships/slide" Target="slides/slide6.xml"/><Relationship Id="rId34" Type="http://schemas.openxmlformats.org/officeDocument/2006/relationships/font" Target="fonts/Roboto-bold.fntdata"/><Relationship Id="rId15" Type="http://schemas.openxmlformats.org/officeDocument/2006/relationships/slide" Target="slides/slide9.xml"/><Relationship Id="rId37" Type="http://schemas.openxmlformats.org/officeDocument/2006/relationships/font" Target="fonts/Lato-regular.fntdata"/><Relationship Id="rId14" Type="http://schemas.openxmlformats.org/officeDocument/2006/relationships/slide" Target="slides/slide8.xml"/><Relationship Id="rId36" Type="http://schemas.openxmlformats.org/officeDocument/2006/relationships/font" Target="fonts/Roboto-boldItalic.fntdata"/><Relationship Id="rId17" Type="http://schemas.openxmlformats.org/officeDocument/2006/relationships/slide" Target="slides/slide11.xml"/><Relationship Id="rId39" Type="http://schemas.openxmlformats.org/officeDocument/2006/relationships/font" Target="fonts/Lato-italic.fntdata"/><Relationship Id="rId16" Type="http://schemas.openxmlformats.org/officeDocument/2006/relationships/slide" Target="slides/slide10.xml"/><Relationship Id="rId38" Type="http://schemas.openxmlformats.org/officeDocument/2006/relationships/font" Target="fonts/Lato-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a1ca3bc7b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a1ca3bc7b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Pause Time Goals</a:t>
            </a:r>
            <a:r>
              <a:rPr lang="en">
                <a:solidFill>
                  <a:schemeClr val="dk1"/>
                </a:solidFill>
              </a:rPr>
              <a:t>: When you evaluate or tune any garbage collection, there is always a latency versus throughput trade-off. The G1 GC is an incremental garbage collector with uniform pauses, but also more overhead on the application threads.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a1ca3bc7b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a1ca3bc7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59e06137be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59e06137b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0fdfca81c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0fdfca81c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0ebb3341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0ebb3341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0fdfca81c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0fdfca81c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Similarly to Shenandoah. </a:t>
            </a:r>
            <a:r>
              <a:rPr lang="en"/>
              <a:t>This means, for efficiency purposes, it can only identify objects as being garbage if they existed when the initial snapshot was taken. Any newly allocated objects that appear during the concurrent marking cycle are considered to be live irrespective of their true state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a3d058be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a3d058be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952f66e04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952f66e04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a1cb86d05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a1cb86d05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0fdfca81c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0fdfca81c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3d058bed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a3d058bed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0fdfca81c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0fdfca81c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 careful when setting regions by hand, it can be dangerous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a1ca3bc7b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a1ca3bc7b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0ebb334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10ebb334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Avoid setting the young generation size to a particular size (by passing</a:t>
            </a:r>
            <a:r>
              <a:rPr b="1" lang="en">
                <a:solidFill>
                  <a:schemeClr val="dk1"/>
                </a:solidFill>
              </a:rPr>
              <a:t> </a:t>
            </a:r>
            <a:r>
              <a:rPr lang="en">
                <a:solidFill>
                  <a:schemeClr val="dk1"/>
                </a:solidFill>
              </a:rPr>
              <a:t>‘-Xmn, -XX:NewRatio’ arguments). </a:t>
            </a:r>
            <a:r>
              <a:rPr b="1" lang="en">
                <a:solidFill>
                  <a:schemeClr val="dk1"/>
                </a:solidFill>
              </a:rPr>
              <a:t>G1 GC algorithm</a:t>
            </a:r>
            <a:r>
              <a:rPr lang="en">
                <a:solidFill>
                  <a:schemeClr val="dk1"/>
                </a:solidFill>
              </a:rPr>
              <a:t> modifies young generation size at runtime to meet its pause-time goals. If the young generation size is explicitly configured, then pause time goals will not be achieved.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0fdfca81c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0fdfca81c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10ebb3341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10ebb3341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10ebb3341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10ebb3341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a1ca3bc7b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a1ca3bc7b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a1ca3bc7b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a1ca3bc7b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0fdfca81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0fdfca81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59e06137be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59e06137b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access.redhat.com/solutions/541708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access.redhat.com/solutions/4881851" TargetMode="External"/><Relationship Id="rId4" Type="http://schemas.openxmlformats.org/officeDocument/2006/relationships/hyperlink" Target="https://access.redhat.com/solutions/1450523" TargetMode="External"/><Relationship Id="rId5" Type="http://schemas.openxmlformats.org/officeDocument/2006/relationships/hyperlink" Target="https://access.redhat.com/solutions/1386833" TargetMode="External"/><Relationship Id="rId6" Type="http://schemas.openxmlformats.org/officeDocument/2006/relationships/hyperlink" Target="https://www.redhat.com/en/blog/part-1-introduction-g1-garbage-collecto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G1GC</a:t>
            </a:r>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 to G1GC → the latency collector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50">
                <a:solidFill>
                  <a:srgbClr val="202124"/>
                </a:solidFill>
                <a:highlight>
                  <a:srgbClr val="FFFFFF"/>
                </a:highlight>
                <a:latin typeface="Arial"/>
                <a:ea typeface="Arial"/>
                <a:cs typeface="Arial"/>
                <a:sym typeface="Arial"/>
              </a:rPr>
              <a:t>Overview G1GC</a:t>
            </a:r>
            <a:endParaRPr sz="2900"/>
          </a:p>
        </p:txBody>
      </p:sp>
      <p:sp>
        <p:nvSpPr>
          <p:cNvPr id="93" name="Google Shape;93;p14"/>
          <p:cNvSpPr txBox="1"/>
          <p:nvPr>
            <p:ph idx="1" type="body"/>
          </p:nvPr>
        </p:nvSpPr>
        <p:spPr>
          <a:xfrm>
            <a:off x="729450" y="1853850"/>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SzPts val="1650"/>
              <a:buFont typeface="Arial"/>
              <a:buAutoNum type="arabicPeriod"/>
            </a:pPr>
            <a:r>
              <a:rPr b="1" lang="en" sz="1650">
                <a:solidFill>
                  <a:srgbClr val="FF0000"/>
                </a:solidFill>
                <a:highlight>
                  <a:srgbClr val="FFFFFF"/>
                </a:highlight>
                <a:latin typeface="Arial"/>
                <a:ea typeface="Arial"/>
                <a:cs typeface="Arial"/>
                <a:sym typeface="Arial"/>
              </a:rPr>
              <a:t>G</a:t>
            </a:r>
            <a:r>
              <a:rPr b="1" lang="en" sz="1650">
                <a:solidFill>
                  <a:srgbClr val="FF0000"/>
                </a:solidFill>
                <a:highlight>
                  <a:srgbClr val="FFFFFF"/>
                </a:highlight>
                <a:latin typeface="Arial"/>
                <a:ea typeface="Arial"/>
                <a:cs typeface="Arial"/>
                <a:sym typeface="Arial"/>
              </a:rPr>
              <a:t>enerational</a:t>
            </a:r>
            <a:r>
              <a:rPr lang="en" sz="1650">
                <a:solidFill>
                  <a:srgbClr val="202124"/>
                </a:solidFill>
                <a:highlight>
                  <a:srgbClr val="FFFFFF"/>
                </a:highlight>
                <a:latin typeface="Arial"/>
                <a:ea typeface="Arial"/>
                <a:cs typeface="Arial"/>
                <a:sym typeface="Arial"/>
              </a:rPr>
              <a:t> based (this means the log </a:t>
            </a:r>
            <a:r>
              <a:rPr b="1" lang="en" sz="1650">
                <a:solidFill>
                  <a:srgbClr val="202124"/>
                </a:solidFill>
                <a:highlight>
                  <a:srgbClr val="FFFFFF"/>
                </a:highlight>
                <a:latin typeface="Arial"/>
                <a:ea typeface="Arial"/>
                <a:cs typeface="Arial"/>
                <a:sym typeface="Arial"/>
              </a:rPr>
              <a:t>do not have Young, Terenure, Old</a:t>
            </a:r>
            <a:r>
              <a:rPr lang="en" sz="1650">
                <a:solidFill>
                  <a:srgbClr val="202124"/>
                </a:solidFill>
                <a:highlight>
                  <a:srgbClr val="FFFFFF"/>
                </a:highlight>
                <a:latin typeface="Arial"/>
                <a:ea typeface="Arial"/>
                <a:cs typeface="Arial"/>
                <a:sym typeface="Arial"/>
              </a:rPr>
              <a:t>) ~ Latency collector</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Default JDK 11 GC, can be used in JDK 8</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Snap shot at the beginning of the marking cycle</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SzPts val="1650"/>
              <a:buFont typeface="Arial"/>
              <a:buAutoNum type="arabicPeriod"/>
            </a:pPr>
            <a:r>
              <a:rPr lang="en" sz="1650">
                <a:solidFill>
                  <a:srgbClr val="202124"/>
                </a:solidFill>
                <a:highlight>
                  <a:srgbClr val="FFFFFF"/>
                </a:highlight>
                <a:latin typeface="Arial"/>
                <a:ea typeface="Arial"/>
                <a:cs typeface="Arial"/>
                <a:sym typeface="Arial"/>
              </a:rPr>
              <a:t>Divides the heap in regions and correlate them with the generations </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b="1" lang="en" sz="1650">
                <a:solidFill>
                  <a:srgbClr val="202124"/>
                </a:solidFill>
                <a:highlight>
                  <a:srgbClr val="FFFFFF"/>
                </a:highlight>
                <a:latin typeface="Arial"/>
                <a:ea typeface="Arial"/>
                <a:cs typeface="Arial"/>
                <a:sym typeface="Arial"/>
              </a:rPr>
              <a:t>G1GC strives to match the latency target (soft real time goal)</a:t>
            </a:r>
            <a:endParaRPr b="1"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SzPts val="1650"/>
              <a:buFont typeface="Arial"/>
              <a:buAutoNum type="arabicPeriod"/>
            </a:pPr>
            <a:r>
              <a:rPr lang="en" sz="1650">
                <a:solidFill>
                  <a:srgbClr val="202124"/>
                </a:solidFill>
                <a:highlight>
                  <a:srgbClr val="FFFFFF"/>
                </a:highlight>
                <a:latin typeface="Arial"/>
                <a:ea typeface="Arial"/>
                <a:cs typeface="Arial"/>
                <a:sym typeface="Arial"/>
              </a:rPr>
              <a:t>If the objects are too big(half  of the region or more), you might have </a:t>
            </a:r>
            <a:r>
              <a:rPr lang="en" sz="1650">
                <a:solidFill>
                  <a:srgbClr val="202124"/>
                </a:solidFill>
                <a:highlight>
                  <a:srgbClr val="FFFFFF"/>
                </a:highlight>
                <a:latin typeface="Arial"/>
                <a:ea typeface="Arial"/>
                <a:cs typeface="Arial"/>
                <a:sym typeface="Arial"/>
              </a:rPr>
              <a:t>humongous</a:t>
            </a:r>
            <a:r>
              <a:rPr lang="en" sz="1650">
                <a:solidFill>
                  <a:srgbClr val="202124"/>
                </a:solidFill>
                <a:highlight>
                  <a:srgbClr val="FFFFFF"/>
                </a:highlight>
                <a:latin typeface="Arial"/>
                <a:ea typeface="Arial"/>
                <a:cs typeface="Arial"/>
                <a:sym typeface="Arial"/>
              </a:rPr>
              <a:t> problems</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G1GC avoids fragmentation (CMS problem) with a compaction phase at the end (small, adjustable → but still a pause).</a:t>
            </a:r>
            <a:endParaRPr sz="1650">
              <a:solidFill>
                <a:srgbClr val="202124"/>
              </a:solidFill>
              <a:highlight>
                <a:srgbClr val="FFFFFF"/>
              </a:highlight>
              <a:latin typeface="Arial"/>
              <a:ea typeface="Arial"/>
              <a:cs typeface="Arial"/>
              <a:sym typeface="Arial"/>
            </a:endParaRPr>
          </a:p>
          <a:p>
            <a:pPr indent="-333375" lvl="0" marL="457200" rtl="0" algn="l">
              <a:spcBef>
                <a:spcPts val="0"/>
              </a:spcBef>
              <a:spcAft>
                <a:spcPts val="0"/>
              </a:spcAft>
              <a:buClr>
                <a:srgbClr val="202124"/>
              </a:buClr>
              <a:buSzPts val="1650"/>
              <a:buFont typeface="Arial"/>
              <a:buAutoNum type="arabicPeriod"/>
            </a:pPr>
            <a:r>
              <a:rPr lang="en" sz="1650">
                <a:solidFill>
                  <a:srgbClr val="202124"/>
                </a:solidFill>
                <a:highlight>
                  <a:srgbClr val="FFFFFF"/>
                </a:highlight>
                <a:latin typeface="Arial"/>
                <a:ea typeface="Arial"/>
                <a:cs typeface="Arial"/>
                <a:sym typeface="Arial"/>
              </a:rPr>
              <a:t>G1GC might not do so well with JNI</a:t>
            </a:r>
            <a:endParaRPr sz="1650">
              <a:solidFill>
                <a:srgbClr val="202124"/>
              </a:solidFill>
              <a:highlight>
                <a:srgbClr val="FFFFFF"/>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idx="1" type="body"/>
          </p:nvPr>
        </p:nvSpPr>
        <p:spPr>
          <a:xfrm>
            <a:off x="727650" y="1064425"/>
            <a:ext cx="7688700" cy="2261100"/>
          </a:xfrm>
          <a:prstGeom prst="rect">
            <a:avLst/>
          </a:prstGeom>
        </p:spPr>
        <p:txBody>
          <a:bodyPr anchorCtr="0" anchor="t" bIns="91425" lIns="91425" spcFirstLastPara="1" rIns="91425" wrap="square" tIns="91425">
            <a:noAutofit/>
          </a:bodyPr>
          <a:lstStyle/>
          <a:p>
            <a:pPr indent="0" lvl="0" marL="25400" rtl="0" algn="l">
              <a:spcBef>
                <a:spcPts val="200"/>
              </a:spcBef>
              <a:spcAft>
                <a:spcPts val="0"/>
              </a:spcAft>
              <a:buNone/>
            </a:pPr>
            <a:r>
              <a:rPr b="1" lang="en" sz="1800">
                <a:solidFill>
                  <a:srgbClr val="000000"/>
                </a:solidFill>
                <a:latin typeface="Arial"/>
                <a:ea typeface="Arial"/>
                <a:cs typeface="Arial"/>
                <a:sym typeface="Arial"/>
              </a:rPr>
              <a:t>Comparing with </a:t>
            </a:r>
            <a:r>
              <a:rPr b="1" lang="en" sz="1800">
                <a:solidFill>
                  <a:srgbClr val="000000"/>
                </a:solidFill>
                <a:latin typeface="Arial"/>
                <a:ea typeface="Arial"/>
                <a:cs typeface="Arial"/>
                <a:sym typeface="Arial"/>
              </a:rPr>
              <a:t>G1 Garbage Collector</a:t>
            </a:r>
            <a:endParaRPr b="1" sz="1800">
              <a:solidFill>
                <a:srgbClr val="000000"/>
              </a:solidFill>
              <a:latin typeface="Arial"/>
              <a:ea typeface="Arial"/>
              <a:cs typeface="Arial"/>
              <a:sym typeface="Arial"/>
            </a:endParaRPr>
          </a:p>
          <a:p>
            <a:pPr indent="0" lvl="0" marL="25400" rtl="0" algn="l">
              <a:spcBef>
                <a:spcPts val="200"/>
              </a:spcBef>
              <a:spcAft>
                <a:spcPts val="0"/>
              </a:spcAft>
              <a:buNone/>
            </a:pPr>
            <a:r>
              <a:t/>
            </a:r>
            <a:endParaRPr b="1" sz="1800">
              <a:solidFill>
                <a:srgbClr val="000000"/>
              </a:solidFill>
              <a:latin typeface="Arial"/>
              <a:ea typeface="Arial"/>
              <a:cs typeface="Arial"/>
              <a:sym typeface="Arial"/>
            </a:endParaRPr>
          </a:p>
          <a:p>
            <a:pPr indent="0" lvl="0" marL="25400" rtl="0" algn="l">
              <a:spcBef>
                <a:spcPts val="200"/>
              </a:spcBef>
              <a:spcAft>
                <a:spcPts val="0"/>
              </a:spcAft>
              <a:buNone/>
            </a:pPr>
            <a:r>
              <a:rPr b="1" lang="en" sz="1800">
                <a:solidFill>
                  <a:srgbClr val="000000"/>
                </a:solidFill>
                <a:latin typeface="Arial"/>
                <a:ea typeface="Arial"/>
                <a:cs typeface="Arial"/>
                <a:sym typeface="Arial"/>
              </a:rPr>
              <a:t>G1 Garbage Collector:</a:t>
            </a:r>
            <a:r>
              <a:rPr lang="en" sz="1650">
                <a:solidFill>
                  <a:srgbClr val="202124"/>
                </a:solidFill>
                <a:highlight>
                  <a:schemeClr val="lt1"/>
                </a:highlight>
                <a:latin typeface="Roboto"/>
                <a:ea typeface="Roboto"/>
                <a:cs typeface="Roboto"/>
                <a:sym typeface="Roboto"/>
              </a:rPr>
              <a:t> Regionalized and Generational GC</a:t>
            </a:r>
            <a:endParaRPr sz="1650">
              <a:solidFill>
                <a:srgbClr val="20212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rPr lang="en" sz="1650">
                <a:solidFill>
                  <a:srgbClr val="202124"/>
                </a:solidFill>
                <a:highlight>
                  <a:srgbClr val="FFFFFF"/>
                </a:highlight>
                <a:latin typeface="Roboto"/>
                <a:ea typeface="Roboto"/>
                <a:cs typeface="Roboto"/>
                <a:sym typeface="Roboto"/>
              </a:rPr>
              <a:t>G1GC divides the heap and correlates the regions to generations not continuously.</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rPr lang="en" sz="1650">
                <a:solidFill>
                  <a:srgbClr val="202124"/>
                </a:solidFill>
                <a:highlight>
                  <a:schemeClr val="lt1"/>
                </a:highlight>
                <a:latin typeface="Roboto"/>
                <a:ea typeface="Roboto"/>
                <a:cs typeface="Roboto"/>
                <a:sym typeface="Roboto"/>
              </a:rPr>
              <a:t>Shenandoah divides the heap into regions, so it is called a regionalized GC. Those regions have separated threads, working at the same time, which improve the performance.</a:t>
            </a:r>
            <a:endParaRPr sz="1650">
              <a:solidFill>
                <a:srgbClr val="202124"/>
              </a:solidFill>
              <a:highlight>
                <a:srgbClr val="FFFFFF"/>
              </a:highlight>
              <a:latin typeface="Roboto"/>
              <a:ea typeface="Roboto"/>
              <a:cs typeface="Roboto"/>
              <a:sym typeface="Roboto"/>
            </a:endParaRPr>
          </a:p>
          <a:p>
            <a:pPr indent="0" lvl="0" marL="25400" rtl="0" algn="l">
              <a:spcBef>
                <a:spcPts val="20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200"/>
              </a:spcBef>
              <a:spcAft>
                <a:spcPts val="0"/>
              </a:spcAft>
              <a:buNone/>
            </a:pPr>
            <a:r>
              <a:rPr b="1" lang="en" sz="1650">
                <a:solidFill>
                  <a:srgbClr val="202124"/>
                </a:solidFill>
                <a:highlight>
                  <a:srgbClr val="FFFFFF"/>
                </a:highlight>
                <a:latin typeface="Arial"/>
                <a:ea typeface="Arial"/>
                <a:cs typeface="Arial"/>
                <a:sym typeface="Arial"/>
              </a:rPr>
              <a:t>Comparison between G1GC vs Shenandoah on this </a:t>
            </a:r>
            <a:r>
              <a:rPr b="1" lang="en" sz="1650" u="sng">
                <a:solidFill>
                  <a:schemeClr val="hlink"/>
                </a:solidFill>
                <a:highlight>
                  <a:srgbClr val="FFFFFF"/>
                </a:highlight>
                <a:latin typeface="Arial"/>
                <a:ea typeface="Arial"/>
                <a:cs typeface="Arial"/>
                <a:sym typeface="Arial"/>
                <a:hlinkClick r:id="rId3"/>
              </a:rPr>
              <a:t>solution</a:t>
            </a:r>
            <a:endParaRPr b="1" sz="1650">
              <a:solidFill>
                <a:srgbClr val="202124"/>
              </a:solidFill>
              <a:highlight>
                <a:srgbClr val="FFFFFF"/>
              </a:highlight>
              <a:latin typeface="Arial"/>
              <a:ea typeface="Arial"/>
              <a:cs typeface="Arial"/>
              <a:sym typeface="Arial"/>
            </a:endParaRPr>
          </a:p>
          <a:p>
            <a:pPr indent="0" lvl="0" marL="0" rtl="0" algn="l">
              <a:spcBef>
                <a:spcPts val="1600"/>
              </a:spcBef>
              <a:spcAft>
                <a:spcPts val="0"/>
              </a:spcAft>
              <a:buNone/>
            </a:pPr>
            <a:r>
              <a:t/>
            </a:r>
            <a:endParaRPr b="1" sz="1650">
              <a:solidFill>
                <a:srgbClr val="202124"/>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b="1" sz="1650">
              <a:solidFill>
                <a:srgbClr val="202124"/>
              </a:solidFill>
              <a:highlight>
                <a:srgbClr val="FFFFFF"/>
              </a:highlight>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Regions (default is 2048)</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graphicFrame>
        <p:nvGraphicFramePr>
          <p:cNvPr id="104" name="Google Shape;104;p16"/>
          <p:cNvGraphicFramePr/>
          <p:nvPr/>
        </p:nvGraphicFramePr>
        <p:xfrm>
          <a:off x="871200" y="2066500"/>
          <a:ext cx="3000000" cy="3000000"/>
        </p:xfrm>
        <a:graphic>
          <a:graphicData uri="http://schemas.openxmlformats.org/drawingml/2006/table">
            <a:tbl>
              <a:tblPr>
                <a:noFill/>
                <a:tableStyleId>{B3EB9014-FD15-4BA1-852B-F1B9690328B9}</a:tableStyleId>
              </a:tblPr>
              <a:tblGrid>
                <a:gridCol w="1809750"/>
                <a:gridCol w="1809750"/>
                <a:gridCol w="1809750"/>
                <a:gridCol w="1809750"/>
              </a:tblGrid>
              <a:tr h="381000">
                <a:tc>
                  <a:txBody>
                    <a:bodyPr/>
                    <a:lstStyle/>
                    <a:p>
                      <a:pPr indent="0" lvl="0" marL="0" rtl="0" algn="l">
                        <a:spcBef>
                          <a:spcPts val="0"/>
                        </a:spcBef>
                        <a:spcAft>
                          <a:spcPts val="0"/>
                        </a:spcAft>
                        <a:buNone/>
                      </a:pPr>
                      <a:r>
                        <a:rPr lang="en"/>
                        <a:t>E</a:t>
                      </a:r>
                      <a:endParaRPr/>
                    </a:p>
                  </a:txBody>
                  <a:tcPr marT="91425" marB="91425" marR="91425" marL="91425">
                    <a:solidFill>
                      <a:srgbClr val="FF9900"/>
                    </a:solidFill>
                  </a:tcPr>
                </a:tc>
                <a:tc>
                  <a:txBody>
                    <a:bodyPr/>
                    <a:lstStyle/>
                    <a:p>
                      <a:pPr indent="0" lvl="0" marL="0" rtl="0" algn="l">
                        <a:spcBef>
                          <a:spcPts val="0"/>
                        </a:spcBef>
                        <a:spcAft>
                          <a:spcPts val="0"/>
                        </a:spcAft>
                        <a:buNone/>
                      </a:pPr>
                      <a:r>
                        <a:rPr lang="en"/>
                        <a:t>O</a:t>
                      </a:r>
                      <a:endParaRPr/>
                    </a:p>
                  </a:txBody>
                  <a:tcPr marT="91425" marB="91425" marR="91425" marL="91425">
                    <a:solidFill>
                      <a:srgbClr val="B6D7A8"/>
                    </a:solidFill>
                  </a:tcPr>
                </a:tc>
                <a:tc>
                  <a:txBody>
                    <a:bodyPr/>
                    <a:lstStyle/>
                    <a:p>
                      <a:pPr indent="0" lvl="0" marL="0" rtl="0" algn="l">
                        <a:spcBef>
                          <a:spcPts val="0"/>
                        </a:spcBef>
                        <a:spcAft>
                          <a:spcPts val="0"/>
                        </a:spcAft>
                        <a:buNone/>
                      </a:pPr>
                      <a:r>
                        <a:rPr lang="en"/>
                        <a:t>U</a:t>
                      </a:r>
                      <a:endParaRPr/>
                    </a:p>
                  </a:txBody>
                  <a:tcPr marT="91425" marB="91425" marR="91425" marL="91425"/>
                </a:tc>
                <a:tc>
                  <a:txBody>
                    <a:bodyPr/>
                    <a:lstStyle/>
                    <a:p>
                      <a:pPr indent="0" lvl="0" marL="0" rtl="0" algn="l">
                        <a:spcBef>
                          <a:spcPts val="0"/>
                        </a:spcBef>
                        <a:spcAft>
                          <a:spcPts val="0"/>
                        </a:spcAft>
                        <a:buNone/>
                      </a:pPr>
                      <a:r>
                        <a:rPr lang="en"/>
                        <a:t>S</a:t>
                      </a:r>
                      <a:endParaRPr/>
                    </a:p>
                  </a:txBody>
                  <a:tcPr marT="91425" marB="91425" marR="91425" marL="91425">
                    <a:solidFill>
                      <a:srgbClr val="4A86E8"/>
                    </a:solidFill>
                  </a:tcPr>
                </a:tc>
              </a:tr>
              <a:tr h="381000">
                <a:tc>
                  <a:txBody>
                    <a:bodyPr/>
                    <a:lstStyle/>
                    <a:p>
                      <a:pPr indent="0" lvl="0" marL="0" rtl="0" algn="l">
                        <a:spcBef>
                          <a:spcPts val="0"/>
                        </a:spcBef>
                        <a:spcAft>
                          <a:spcPts val="0"/>
                        </a:spcAft>
                        <a:buNone/>
                      </a:pPr>
                      <a:r>
                        <a:rPr lang="en"/>
                        <a:t>E</a:t>
                      </a:r>
                      <a:endParaRPr/>
                    </a:p>
                  </a:txBody>
                  <a:tcPr marT="91425" marB="91425" marR="91425" marL="91425">
                    <a:solidFill>
                      <a:srgbClr val="FF9900"/>
                    </a:solidFill>
                  </a:tcPr>
                </a:tc>
                <a:tc>
                  <a:txBody>
                    <a:bodyPr/>
                    <a:lstStyle/>
                    <a:p>
                      <a:pPr indent="0" lvl="0" marL="0" rtl="0" algn="l">
                        <a:spcBef>
                          <a:spcPts val="0"/>
                        </a:spcBef>
                        <a:spcAft>
                          <a:spcPts val="0"/>
                        </a:spcAft>
                        <a:buNone/>
                      </a:pPr>
                      <a:r>
                        <a:rPr lang="en"/>
                        <a:t>O</a:t>
                      </a:r>
                      <a:endParaRPr/>
                    </a:p>
                  </a:txBody>
                  <a:tcPr marT="91425" marB="91425" marR="91425" marL="91425">
                    <a:solidFill>
                      <a:srgbClr val="B6D7A8"/>
                    </a:solidFill>
                  </a:tcPr>
                </a:tc>
                <a:tc>
                  <a:txBody>
                    <a:bodyPr/>
                    <a:lstStyle/>
                    <a:p>
                      <a:pPr indent="0" lvl="0" marL="0" rtl="0" algn="l">
                        <a:spcBef>
                          <a:spcPts val="0"/>
                        </a:spcBef>
                        <a:spcAft>
                          <a:spcPts val="0"/>
                        </a:spcAft>
                        <a:buNone/>
                      </a:pPr>
                      <a:r>
                        <a:rPr lang="en"/>
                        <a:t>S</a:t>
                      </a:r>
                      <a:endParaRPr/>
                    </a:p>
                  </a:txBody>
                  <a:tcPr marT="91425" marB="91425" marR="91425" marL="91425">
                    <a:solidFill>
                      <a:srgbClr val="4A86E8"/>
                    </a:solidFill>
                  </a:tcPr>
                </a:tc>
                <a:tc>
                  <a:txBody>
                    <a:bodyPr/>
                    <a:lstStyle/>
                    <a:p>
                      <a:pPr indent="0" lvl="0" marL="0" rtl="0" algn="l">
                        <a:spcBef>
                          <a:spcPts val="0"/>
                        </a:spcBef>
                        <a:spcAft>
                          <a:spcPts val="0"/>
                        </a:spcAft>
                        <a:buNone/>
                      </a:pPr>
                      <a:r>
                        <a:t/>
                      </a:r>
                      <a:endParaRPr/>
                    </a:p>
                  </a:txBody>
                  <a:tcPr marT="91425" marB="91425" marR="91425" marL="91425"/>
                </a:tc>
              </a:tr>
              <a:tr h="274225">
                <a:tc>
                  <a:txBody>
                    <a:bodyPr/>
                    <a:lstStyle/>
                    <a:p>
                      <a:pPr indent="0" lvl="0" marL="0" rtl="0" algn="l">
                        <a:spcBef>
                          <a:spcPts val="0"/>
                        </a:spcBef>
                        <a:spcAft>
                          <a:spcPts val="0"/>
                        </a:spcAft>
                        <a:buNone/>
                      </a:pPr>
                      <a:r>
                        <a:rPr lang="en"/>
                        <a:t>E</a:t>
                      </a:r>
                      <a:endParaRPr/>
                    </a:p>
                  </a:txBody>
                  <a:tcPr marT="91425" marB="91425" marR="91425" marL="91425">
                    <a:solidFill>
                      <a:srgbClr val="FF9900"/>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O</a:t>
                      </a:r>
                      <a:endParaRPr/>
                    </a:p>
                  </a:txBody>
                  <a:tcPr marT="91425" marB="91425" marR="91425" marL="91425">
                    <a:solidFill>
                      <a:srgbClr val="B6D7A8"/>
                    </a:solidFill>
                  </a:tcPr>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a:t>
                      </a:r>
                      <a:endParaRPr/>
                    </a:p>
                  </a:txBody>
                  <a:tcPr marT="91425" marB="91425" marR="91425" marL="91425">
                    <a:solidFill>
                      <a:srgbClr val="4A86E8"/>
                    </a:solidFill>
                  </a:tcPr>
                </a:tc>
                <a:tc>
                  <a:txBody>
                    <a:bodyPr/>
                    <a:lstStyle/>
                    <a:p>
                      <a:pPr indent="0" lvl="0" marL="0" rtl="0" algn="l">
                        <a:spcBef>
                          <a:spcPts val="0"/>
                        </a:spcBef>
                        <a:spcAft>
                          <a:spcPts val="0"/>
                        </a:spcAft>
                        <a:buNone/>
                      </a:pPr>
                      <a:r>
                        <a:rPr lang="en"/>
                        <a:t>E</a:t>
                      </a:r>
                      <a:endParaRPr/>
                    </a:p>
                  </a:txBody>
                  <a:tcPr marT="91425" marB="91425" marR="91425" marL="91425">
                    <a:solidFill>
                      <a:srgbClr val="FF9900"/>
                    </a:solidFill>
                  </a:tcPr>
                </a:tc>
                <a:tc>
                  <a:txBody>
                    <a:bodyPr/>
                    <a:lstStyle/>
                    <a:p>
                      <a:pPr indent="0" lvl="0" marL="0" rtl="0" algn="l">
                        <a:spcBef>
                          <a:spcPts val="0"/>
                        </a:spcBef>
                        <a:spcAft>
                          <a:spcPts val="0"/>
                        </a:spcAft>
                        <a:buNone/>
                      </a:pPr>
                      <a:r>
                        <a:rPr lang="en"/>
                        <a:t>S</a:t>
                      </a:r>
                      <a:endParaRPr/>
                    </a:p>
                  </a:txBody>
                  <a:tcPr marT="91425" marB="91425" marR="91425" marL="91425">
                    <a:solidFill>
                      <a:srgbClr val="4A86E8"/>
                    </a:solidFill>
                  </a:tcPr>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O</a:t>
                      </a:r>
                      <a:endParaRPr/>
                    </a:p>
                  </a:txBody>
                  <a:tcPr marT="91425" marB="91425" marR="91425" marL="91425">
                    <a:solidFill>
                      <a:srgbClr val="B6D7A8"/>
                    </a:solidFill>
                  </a:tcPr>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05" name="Google Shape;105;p16"/>
          <p:cNvSpPr txBox="1"/>
          <p:nvPr/>
        </p:nvSpPr>
        <p:spPr>
          <a:xfrm>
            <a:off x="2268450" y="4396350"/>
            <a:ext cx="4360800" cy="45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 → eden O→ old S→ survivor U → </a:t>
            </a:r>
            <a:r>
              <a:rPr lang="en">
                <a:latin typeface="Lato"/>
                <a:ea typeface="Lato"/>
                <a:cs typeface="Lato"/>
                <a:sym typeface="Lato"/>
              </a:rPr>
              <a:t>unassigned</a:t>
            </a:r>
            <a:r>
              <a:rPr lang="en">
                <a:latin typeface="Lato"/>
                <a:ea typeface="Lato"/>
                <a:cs typeface="Lato"/>
                <a:sym typeface="Lato"/>
              </a:rPr>
              <a:t>  </a:t>
            </a:r>
            <a:br>
              <a:rPr lang="en">
                <a:latin typeface="Lato"/>
                <a:ea typeface="Lato"/>
                <a:cs typeface="Lato"/>
                <a:sym typeface="Lato"/>
              </a:rPr>
            </a:br>
            <a:r>
              <a:rPr lang="en">
                <a:latin typeface="Lato"/>
                <a:ea typeface="Lato"/>
                <a:cs typeface="Lato"/>
                <a:sym typeface="Lato"/>
              </a:rPr>
              <a:t>The bigger the heap, the bigger the regions</a:t>
            </a:r>
            <a:endParaRPr>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idx="1" type="body"/>
          </p:nvPr>
        </p:nvSpPr>
        <p:spPr>
          <a:xfrm>
            <a:off x="727650" y="1064425"/>
            <a:ext cx="7688700" cy="2261100"/>
          </a:xfrm>
          <a:prstGeom prst="rect">
            <a:avLst/>
          </a:prstGeom>
        </p:spPr>
        <p:txBody>
          <a:bodyPr anchorCtr="0" anchor="t" bIns="91425" lIns="91425" spcFirstLastPara="1" rIns="91425" wrap="square" tIns="91425">
            <a:noAutofit/>
          </a:bodyPr>
          <a:lstStyle/>
          <a:p>
            <a:pPr indent="0" lvl="0" marL="25400" rtl="0" algn="l">
              <a:spcBef>
                <a:spcPts val="200"/>
              </a:spcBef>
              <a:spcAft>
                <a:spcPts val="0"/>
              </a:spcAft>
              <a:buNone/>
            </a:pPr>
            <a:r>
              <a:t/>
            </a:r>
            <a:endParaRPr b="1" sz="1800">
              <a:solidFill>
                <a:srgbClr val="000000"/>
              </a:solidFill>
              <a:latin typeface="Arial"/>
              <a:ea typeface="Arial"/>
              <a:cs typeface="Arial"/>
              <a:sym typeface="Arial"/>
            </a:endParaRPr>
          </a:p>
          <a:p>
            <a:pPr indent="0" lvl="0" marL="25400" rtl="0" algn="l">
              <a:spcBef>
                <a:spcPts val="200"/>
              </a:spcBef>
              <a:spcAft>
                <a:spcPts val="0"/>
              </a:spcAft>
              <a:buNone/>
            </a:pPr>
            <a:r>
              <a:rPr b="1" lang="en" sz="1800">
                <a:solidFill>
                  <a:srgbClr val="000000"/>
                </a:solidFill>
                <a:latin typeface="Arial"/>
                <a:ea typeface="Arial"/>
                <a:cs typeface="Arial"/>
                <a:sym typeface="Arial"/>
              </a:rPr>
              <a:t>Core part of G1GC is the latency</a:t>
            </a:r>
            <a:endParaRPr b="1" sz="1800">
              <a:solidFill>
                <a:srgbClr val="000000"/>
              </a:solidFill>
              <a:latin typeface="Arial"/>
              <a:ea typeface="Arial"/>
              <a:cs typeface="Arial"/>
              <a:sym typeface="Arial"/>
            </a:endParaRPr>
          </a:p>
          <a:p>
            <a:pPr indent="0" lvl="0" marL="25400" rtl="0" algn="l">
              <a:spcBef>
                <a:spcPts val="200"/>
              </a:spcBef>
              <a:spcAft>
                <a:spcPts val="0"/>
              </a:spcAft>
              <a:buNone/>
            </a:pPr>
            <a:r>
              <a:t/>
            </a:r>
            <a:endParaRPr b="1" sz="1800">
              <a:solidFill>
                <a:srgbClr val="000000"/>
              </a:solidFill>
              <a:latin typeface="Arial"/>
              <a:ea typeface="Arial"/>
              <a:cs typeface="Arial"/>
              <a:sym typeface="Arial"/>
            </a:endParaRPr>
          </a:p>
          <a:p>
            <a:pPr indent="0" lvl="0" marL="25400" rtl="0" algn="l">
              <a:spcBef>
                <a:spcPts val="200"/>
              </a:spcBef>
              <a:spcAft>
                <a:spcPts val="0"/>
              </a:spcAft>
              <a:buNone/>
            </a:pPr>
            <a:r>
              <a:rPr lang="en" sz="1800">
                <a:solidFill>
                  <a:srgbClr val="000000"/>
                </a:solidFill>
                <a:latin typeface="Arial"/>
                <a:ea typeface="Arial"/>
                <a:cs typeface="Arial"/>
                <a:sym typeface="Arial"/>
              </a:rPr>
              <a:t>Its heuristic is to not trigger a full GC unless absolutely necessary.</a:t>
            </a:r>
            <a:endParaRPr sz="1800">
              <a:solidFill>
                <a:srgbClr val="000000"/>
              </a:solidFill>
              <a:latin typeface="Arial"/>
              <a:ea typeface="Arial"/>
              <a:cs typeface="Arial"/>
              <a:sym typeface="Arial"/>
            </a:endParaRPr>
          </a:p>
          <a:p>
            <a:pPr indent="0" lvl="0" marL="25400" rtl="0" algn="l">
              <a:spcBef>
                <a:spcPts val="200"/>
              </a:spcBef>
              <a:spcAft>
                <a:spcPts val="0"/>
              </a:spcAft>
              <a:buNone/>
            </a:pPr>
            <a:r>
              <a:t/>
            </a:r>
            <a:endParaRPr b="1" sz="1800">
              <a:solidFill>
                <a:srgbClr val="000000"/>
              </a:solidFill>
              <a:latin typeface="Arial"/>
              <a:ea typeface="Arial"/>
              <a:cs typeface="Arial"/>
              <a:sym typeface="Arial"/>
            </a:endParaRPr>
          </a:p>
          <a:p>
            <a:pPr indent="0" lvl="0" marL="25400" rtl="0" algn="l">
              <a:spcBef>
                <a:spcPts val="200"/>
              </a:spcBef>
              <a:spcAft>
                <a:spcPts val="0"/>
              </a:spcAft>
              <a:buNone/>
            </a:pPr>
            <a:r>
              <a:rPr b="1" lang="en" sz="1800">
                <a:solidFill>
                  <a:srgbClr val="000000"/>
                </a:solidFill>
                <a:latin typeface="Arial"/>
                <a:ea typeface="Arial"/>
                <a:cs typeface="Arial"/>
                <a:sym typeface="Arial"/>
              </a:rPr>
              <a:t>The core flag will be </a:t>
            </a:r>
            <a:r>
              <a:rPr b="1" lang="en" sz="1650">
                <a:solidFill>
                  <a:srgbClr val="202124"/>
                </a:solidFill>
                <a:highlight>
                  <a:srgbClr val="FFFFFF"/>
                </a:highlight>
                <a:latin typeface="Roboto"/>
                <a:ea typeface="Roboto"/>
                <a:cs typeface="Roboto"/>
                <a:sym typeface="Roboto"/>
              </a:rPr>
              <a:t>MaxGCPauseMillis</a:t>
            </a:r>
            <a:endParaRPr b="1" sz="1650">
              <a:solidFill>
                <a:srgbClr val="202124"/>
              </a:solidFill>
              <a:highlight>
                <a:srgbClr val="FFFFFF"/>
              </a:highlight>
              <a:latin typeface="Roboto"/>
              <a:ea typeface="Roboto"/>
              <a:cs typeface="Roboto"/>
              <a:sym typeface="Roboto"/>
            </a:endParaRPr>
          </a:p>
          <a:p>
            <a:pPr indent="0" lvl="0" marL="0" rtl="0" algn="l">
              <a:spcBef>
                <a:spcPts val="200"/>
              </a:spcBef>
              <a:spcAft>
                <a:spcPts val="0"/>
              </a:spcAft>
              <a:buNone/>
            </a:pPr>
            <a:r>
              <a:rPr lang="en" sz="1650">
                <a:solidFill>
                  <a:srgbClr val="202124"/>
                </a:solidFill>
                <a:highlight>
                  <a:srgbClr val="FFFFFF"/>
                </a:highlight>
                <a:latin typeface="Roboto"/>
                <a:ea typeface="Roboto"/>
                <a:cs typeface="Roboto"/>
                <a:sym typeface="Roboto"/>
              </a:rPr>
              <a:t>Sets a maximum pause time value. The default value is 200 milliseconds</a:t>
            </a:r>
            <a:endParaRPr sz="1650">
              <a:solidFill>
                <a:srgbClr val="202124"/>
              </a:solidFill>
              <a:highlight>
                <a:srgbClr val="FFFFFF"/>
              </a:highlight>
              <a:latin typeface="Roboto"/>
              <a:ea typeface="Roboto"/>
              <a:cs typeface="Roboto"/>
              <a:sym typeface="Roboto"/>
            </a:endParaRPr>
          </a:p>
          <a:p>
            <a:pPr indent="0" lvl="0" marL="0" rtl="0" algn="l">
              <a:spcBef>
                <a:spcPts val="1600"/>
              </a:spcBef>
              <a:spcAft>
                <a:spcPts val="0"/>
              </a:spcAft>
              <a:buNone/>
            </a:pPr>
            <a:r>
              <a:t/>
            </a:r>
            <a:endParaRPr b="1" sz="1650">
              <a:solidFill>
                <a:srgbClr val="202124"/>
              </a:solidFill>
              <a:highlight>
                <a:srgbClr val="FFFFFF"/>
              </a:highlight>
              <a:latin typeface="Arial"/>
              <a:ea typeface="Arial"/>
              <a:cs typeface="Arial"/>
              <a:sym typeface="Arial"/>
            </a:endParaRPr>
          </a:p>
          <a:p>
            <a:pPr indent="0" lvl="0" marL="0" rtl="0" algn="l">
              <a:spcBef>
                <a:spcPts val="1600"/>
              </a:spcBef>
              <a:spcAft>
                <a:spcPts val="1600"/>
              </a:spcAft>
              <a:buNone/>
            </a:pPr>
            <a:r>
              <a:t/>
            </a:r>
            <a:endParaRPr b="1" sz="1650">
              <a:solidFill>
                <a:srgbClr val="202124"/>
              </a:solidFill>
              <a:highlight>
                <a:srgbClr val="FFFFFF"/>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Regions size vs size of the heap</a:t>
            </a:r>
            <a:endParaRPr/>
          </a:p>
        </p:txBody>
      </p:sp>
      <p:sp>
        <p:nvSpPr>
          <p:cNvPr id="116" name="Google Shape;116;p18"/>
          <p:cNvSpPr txBox="1"/>
          <p:nvPr/>
        </p:nvSpPr>
        <p:spPr>
          <a:xfrm>
            <a:off x="2065650" y="2197075"/>
            <a:ext cx="4578900" cy="10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&lt;4GiB -  1MiB</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 &lt;8GiB -  2MiB</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&lt;16GiB -  4MiB</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&lt;32GiB -  8MiB</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&lt;64GiB - 16MiB</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64GiB+ - 32MiB</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You can overwrite this with G1HeapRegionSize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Snapshot at the beginning</a:t>
            </a:r>
            <a:endParaRPr/>
          </a:p>
        </p:txBody>
      </p:sp>
      <p:sp>
        <p:nvSpPr>
          <p:cNvPr id="122" name="Google Shape;122;p19"/>
          <p:cNvSpPr txBox="1"/>
          <p:nvPr/>
        </p:nvSpPr>
        <p:spPr>
          <a:xfrm>
            <a:off x="1027350" y="2108775"/>
            <a:ext cx="7177800" cy="15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Snapshot-At-The-Beginning (SATB) algorithm (instead of incremental update. So basically G1Gc takes a snapshot of the live set objects in the heap right in the marking cycle and then the decision are taking in that time, including the threshold and for mixed regions. </a:t>
            </a:r>
            <a:br>
              <a:rPr lang="en">
                <a:latin typeface="Lato"/>
                <a:ea typeface="Lato"/>
                <a:cs typeface="Lato"/>
                <a:sym typeface="Lato"/>
              </a:rPr>
            </a:br>
            <a:endParaRPr>
              <a:latin typeface="Lato"/>
              <a:ea typeface="Lato"/>
              <a:cs typeface="Lato"/>
              <a:sym typeface="Lato"/>
            </a:endParaRPr>
          </a:p>
          <a:p>
            <a:pPr indent="0" lvl="0" marL="0" rtl="0" algn="l">
              <a:spcBef>
                <a:spcPts val="0"/>
              </a:spcBef>
              <a:spcAft>
                <a:spcPts val="0"/>
              </a:spcAft>
              <a:buNone/>
            </a:pPr>
            <a:r>
              <a:rPr lang="en">
                <a:latin typeface="Lato"/>
                <a:ea typeface="Lato"/>
                <a:cs typeface="Lato"/>
                <a:sym typeface="Lato"/>
              </a:rPr>
              <a:t>Young garbage collections are allowed -  during the concurrent cycle - and this basically avoids the stop of the world events. </a:t>
            </a:r>
            <a:br>
              <a:rPr lang="en">
                <a:latin typeface="Lato"/>
                <a:ea typeface="Lato"/>
                <a:cs typeface="Lato"/>
                <a:sym typeface="Lato"/>
              </a:rPr>
            </a:br>
            <a:br>
              <a:rPr lang="en">
                <a:latin typeface="Lato"/>
                <a:ea typeface="Lato"/>
                <a:cs typeface="Lato"/>
                <a:sym typeface="Lato"/>
              </a:rPr>
            </a:br>
            <a:r>
              <a:rPr lang="en">
                <a:latin typeface="Lato"/>
                <a:ea typeface="Lato"/>
                <a:cs typeface="Lato"/>
                <a:sym typeface="Lato"/>
              </a:rPr>
              <a:t>And this is triggered with those thresholds, ie. when the young regions fills it up.</a:t>
            </a:r>
            <a:endParaRPr>
              <a:latin typeface="Lato"/>
              <a:ea typeface="Lato"/>
              <a:cs typeface="Lato"/>
              <a:sym typeface="Lato"/>
            </a:endParaRPr>
          </a:p>
          <a:p>
            <a:pPr indent="0" lvl="0" marL="0" rtl="0" algn="l">
              <a:spcBef>
                <a:spcPts val="0"/>
              </a:spcBef>
              <a:spcAft>
                <a:spcPts val="0"/>
              </a:spcAft>
              <a:buNone/>
            </a:pPr>
            <a:br>
              <a:rPr lang="en">
                <a:latin typeface="Lato"/>
                <a:ea typeface="Lato"/>
                <a:cs typeface="Lato"/>
                <a:sym typeface="Lato"/>
              </a:rPr>
            </a:br>
            <a:r>
              <a:rPr lang="en">
                <a:latin typeface="Lato"/>
                <a:ea typeface="Lato"/>
                <a:cs typeface="Lato"/>
                <a:sym typeface="Lato"/>
              </a:rPr>
              <a:t>So the objects at the beginning of that cycle that matter here most.</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23" name="Google Shape;123;p19"/>
          <p:cNvSpPr/>
          <p:nvPr/>
        </p:nvSpPr>
        <p:spPr>
          <a:xfrm>
            <a:off x="7874075" y="1115225"/>
            <a:ext cx="756900" cy="723300"/>
          </a:xfrm>
          <a:prstGeom prst="curvedLef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Generations</a:t>
            </a:r>
            <a:endParaRPr/>
          </a:p>
        </p:txBody>
      </p:sp>
      <p:graphicFrame>
        <p:nvGraphicFramePr>
          <p:cNvPr id="129" name="Google Shape;129;p20"/>
          <p:cNvGraphicFramePr/>
          <p:nvPr/>
        </p:nvGraphicFramePr>
        <p:xfrm>
          <a:off x="952500" y="3692550"/>
          <a:ext cx="3000000" cy="3000000"/>
        </p:xfrm>
        <a:graphic>
          <a:graphicData uri="http://schemas.openxmlformats.org/drawingml/2006/table">
            <a:tbl>
              <a:tblPr>
                <a:noFill/>
                <a:tableStyleId>{B3EB9014-FD15-4BA1-852B-F1B9690328B9}</a:tableStyleId>
              </a:tblPr>
              <a:tblGrid>
                <a:gridCol w="2413000"/>
                <a:gridCol w="2413000"/>
                <a:gridCol w="2413000"/>
              </a:tblGrid>
              <a:tr h="87450">
                <a:tc>
                  <a:txBody>
                    <a:bodyPr/>
                    <a:lstStyle/>
                    <a:p>
                      <a:pPr indent="0" lvl="0" marL="0" rtl="0" algn="l">
                        <a:spcBef>
                          <a:spcPts val="0"/>
                        </a:spcBef>
                        <a:spcAft>
                          <a:spcPts val="0"/>
                        </a:spcAft>
                        <a:buNone/>
                      </a:pPr>
                      <a:r>
                        <a:rPr lang="en"/>
                        <a:t>Young</a:t>
                      </a:r>
                      <a:endParaRPr/>
                    </a:p>
                  </a:txBody>
                  <a:tcPr marT="91425" marB="91425" marR="91425" marL="91425"/>
                </a:tc>
                <a:tc>
                  <a:txBody>
                    <a:bodyPr/>
                    <a:lstStyle/>
                    <a:p>
                      <a:pPr indent="0" lvl="0" marL="0" rtl="0" algn="l">
                        <a:spcBef>
                          <a:spcPts val="0"/>
                        </a:spcBef>
                        <a:spcAft>
                          <a:spcPts val="0"/>
                        </a:spcAft>
                        <a:buNone/>
                      </a:pPr>
                      <a:r>
                        <a:rPr lang="en"/>
                        <a:t>Survival</a:t>
                      </a:r>
                      <a:endParaRPr/>
                    </a:p>
                  </a:txBody>
                  <a:tcPr marT="91425" marB="91425" marR="91425" marL="91425"/>
                </a:tc>
                <a:tc>
                  <a:txBody>
                    <a:bodyPr/>
                    <a:lstStyle/>
                    <a:p>
                      <a:pPr indent="0" lvl="0" marL="0" rtl="0" algn="l">
                        <a:spcBef>
                          <a:spcPts val="0"/>
                        </a:spcBef>
                        <a:spcAft>
                          <a:spcPts val="0"/>
                        </a:spcAft>
                        <a:buNone/>
                      </a:pPr>
                      <a:r>
                        <a:rPr lang="en"/>
                        <a:t>Old</a:t>
                      </a:r>
                      <a:endParaRPr/>
                    </a:p>
                  </a:txBody>
                  <a:tcPr marT="91425" marB="91425" marR="91425" marL="91425"/>
                </a:tc>
              </a:tr>
            </a:tbl>
          </a:graphicData>
        </a:graphic>
      </p:graphicFrame>
      <p:graphicFrame>
        <p:nvGraphicFramePr>
          <p:cNvPr id="130" name="Google Shape;130;p20"/>
          <p:cNvGraphicFramePr/>
          <p:nvPr/>
        </p:nvGraphicFramePr>
        <p:xfrm>
          <a:off x="3737025" y="4277525"/>
          <a:ext cx="3000000" cy="3000000"/>
        </p:xfrm>
        <a:graphic>
          <a:graphicData uri="http://schemas.openxmlformats.org/drawingml/2006/table">
            <a:tbl>
              <a:tblPr>
                <a:noFill/>
                <a:tableStyleId>{B3EB9014-FD15-4BA1-852B-F1B9690328B9}</a:tableStyleId>
              </a:tblPr>
              <a:tblGrid>
                <a:gridCol w="1380075"/>
              </a:tblGrid>
              <a:tr h="4025">
                <a:tc>
                  <a:txBody>
                    <a:bodyPr/>
                    <a:lstStyle/>
                    <a:p>
                      <a:pPr indent="0" lvl="0" marL="0" rtl="0" algn="l">
                        <a:spcBef>
                          <a:spcPts val="0"/>
                        </a:spcBef>
                        <a:spcAft>
                          <a:spcPts val="0"/>
                        </a:spcAft>
                        <a:buNone/>
                      </a:pPr>
                      <a:r>
                        <a:rPr lang="en"/>
                        <a:t>Metaspace</a:t>
                      </a:r>
                      <a:endParaRPr/>
                    </a:p>
                  </a:txBody>
                  <a:tcPr marT="91425" marB="91425" marR="91425" marL="91425"/>
                </a:tc>
              </a:tr>
            </a:tbl>
          </a:graphicData>
        </a:graphic>
      </p:graphicFrame>
      <p:sp>
        <p:nvSpPr>
          <p:cNvPr id="131" name="Google Shape;131;p20"/>
          <p:cNvSpPr txBox="1"/>
          <p:nvPr/>
        </p:nvSpPr>
        <p:spPr>
          <a:xfrm>
            <a:off x="906400" y="2219150"/>
            <a:ext cx="2937600" cy="2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Four types of generations:</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Eden</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Tenure</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Old</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Free | unassigned</a:t>
            </a:r>
            <a:endParaRPr>
              <a:latin typeface="Lato"/>
              <a:ea typeface="Lato"/>
              <a:cs typeface="Lato"/>
              <a:sym typeface="Lato"/>
            </a:endParaRPr>
          </a:p>
        </p:txBody>
      </p:sp>
      <p:sp>
        <p:nvSpPr>
          <p:cNvPr id="132" name="Google Shape;132;p20"/>
          <p:cNvSpPr/>
          <p:nvPr/>
        </p:nvSpPr>
        <p:spPr>
          <a:xfrm>
            <a:off x="5368825" y="4457350"/>
            <a:ext cx="1118100" cy="1017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txBox="1"/>
          <p:nvPr/>
        </p:nvSpPr>
        <p:spPr>
          <a:xfrm>
            <a:off x="6822425" y="4217475"/>
            <a:ext cx="5855100" cy="6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Native memory</a:t>
            </a:r>
            <a:endParaRPr>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G1GC Algorithm</a:t>
            </a:r>
            <a:endParaRPr/>
          </a:p>
        </p:txBody>
      </p:sp>
      <p:sp>
        <p:nvSpPr>
          <p:cNvPr id="139" name="Google Shape;139;p2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Heap divided into regions → regionalized</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Correlate each region with a generation → generational</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Eden starts empty and is filled with new data allocations. </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Eden fills up triggering the end of the epoch and the Evacuation phase. </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The live data in Eden and Survivor From is moved (evacuated) into Survivor To space, with the exception of any data promoted from Survivor From to Tenured. </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After the Evacuation phase, Eden and Survivor From are devoid of live data and reclaimed.</a:t>
            </a:r>
            <a:endParaRPr sz="1650">
              <a:solidFill>
                <a:srgbClr val="202124"/>
              </a:solidFill>
              <a:highlight>
                <a:srgbClr val="FFFFFF"/>
              </a:highlight>
              <a:latin typeface="Roboto"/>
              <a:ea typeface="Roboto"/>
              <a:cs typeface="Roboto"/>
              <a:sym typeface="Roboto"/>
            </a:endParaRPr>
          </a:p>
          <a:p>
            <a:pPr indent="-333375" lvl="0" marL="457200" rtl="0" algn="l">
              <a:spcBef>
                <a:spcPts val="0"/>
              </a:spcBef>
              <a:spcAft>
                <a:spcPts val="0"/>
              </a:spcAft>
              <a:buClr>
                <a:srgbClr val="202124"/>
              </a:buClr>
              <a:buSzPts val="1650"/>
              <a:buFont typeface="Roboto"/>
              <a:buAutoNum type="arabicPeriod"/>
            </a:pPr>
            <a:r>
              <a:rPr lang="en" sz="1650">
                <a:solidFill>
                  <a:srgbClr val="202124"/>
                </a:solidFill>
                <a:highlight>
                  <a:srgbClr val="FFFFFF"/>
                </a:highlight>
                <a:latin typeface="Roboto"/>
                <a:ea typeface="Roboto"/>
                <a:cs typeface="Roboto"/>
                <a:sym typeface="Roboto"/>
              </a:rPr>
              <a:t>Compaction occurs at the end (avoid CMS’ compaction issue)</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GC phases</a:t>
            </a:r>
            <a:endParaRPr/>
          </a:p>
        </p:txBody>
      </p:sp>
      <p:sp>
        <p:nvSpPr>
          <p:cNvPr id="145" name="Google Shape;145;p22"/>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311150" lvl="0" marL="457200" rtl="0" algn="l">
              <a:spcBef>
                <a:spcPts val="800"/>
              </a:spcBef>
              <a:spcAft>
                <a:spcPts val="0"/>
              </a:spcAft>
              <a:buClr>
                <a:srgbClr val="444444"/>
              </a:buClr>
              <a:buSzPts val="1300"/>
              <a:buFont typeface="Arial"/>
              <a:buChar char="-"/>
            </a:pPr>
            <a:r>
              <a:rPr b="1" lang="en">
                <a:solidFill>
                  <a:srgbClr val="444444"/>
                </a:solidFill>
                <a:latin typeface="Arial"/>
                <a:ea typeface="Arial"/>
                <a:cs typeface="Arial"/>
                <a:sym typeface="Arial"/>
              </a:rPr>
              <a:t>Minor</a:t>
            </a:r>
            <a:r>
              <a:rPr lang="en">
                <a:solidFill>
                  <a:srgbClr val="444444"/>
                </a:solidFill>
                <a:latin typeface="Arial"/>
                <a:ea typeface="Arial"/>
                <a:cs typeface="Arial"/>
                <a:sym typeface="Arial"/>
              </a:rPr>
              <a:t> GCs to clean the Eden ~ survivor from → survivor to</a:t>
            </a:r>
            <a:endParaRPr>
              <a:solidFill>
                <a:srgbClr val="444444"/>
              </a:solidFill>
              <a:latin typeface="Arial"/>
              <a:ea typeface="Arial"/>
              <a:cs typeface="Arial"/>
              <a:sym typeface="Arial"/>
            </a:endParaRPr>
          </a:p>
          <a:p>
            <a:pPr indent="0" lvl="0" marL="0" rtl="0" algn="l">
              <a:spcBef>
                <a:spcPts val="800"/>
              </a:spcBef>
              <a:spcAft>
                <a:spcPts val="0"/>
              </a:spcAft>
              <a:buNone/>
            </a:pPr>
            <a:r>
              <a:t/>
            </a:r>
            <a:endParaRPr>
              <a:solidFill>
                <a:srgbClr val="444444"/>
              </a:solidFill>
              <a:latin typeface="Arial"/>
              <a:ea typeface="Arial"/>
              <a:cs typeface="Arial"/>
              <a:sym typeface="Arial"/>
            </a:endParaRPr>
          </a:p>
          <a:p>
            <a:pPr indent="-311150" lvl="0" marL="457200" rtl="0" algn="l">
              <a:spcBef>
                <a:spcPts val="800"/>
              </a:spcBef>
              <a:spcAft>
                <a:spcPts val="0"/>
              </a:spcAft>
              <a:buClr>
                <a:srgbClr val="444444"/>
              </a:buClr>
              <a:buSzPts val="1300"/>
              <a:buFont typeface="Arial"/>
              <a:buChar char="-"/>
            </a:pPr>
            <a:r>
              <a:rPr b="1" lang="en">
                <a:solidFill>
                  <a:srgbClr val="444444"/>
                </a:solidFill>
                <a:latin typeface="Arial"/>
                <a:ea typeface="Arial"/>
                <a:cs typeface="Arial"/>
                <a:sym typeface="Arial"/>
              </a:rPr>
              <a:t>Mixed collection</a:t>
            </a:r>
            <a:r>
              <a:rPr lang="en">
                <a:solidFill>
                  <a:srgbClr val="444444"/>
                </a:solidFill>
                <a:latin typeface="Arial"/>
                <a:ea typeface="Arial"/>
                <a:cs typeface="Arial"/>
                <a:sym typeface="Arial"/>
              </a:rPr>
              <a:t>: Minor + reclaimed regions of Tenured</a:t>
            </a:r>
            <a:endParaRPr>
              <a:solidFill>
                <a:srgbClr val="444444"/>
              </a:solidFill>
              <a:latin typeface="Arial"/>
              <a:ea typeface="Arial"/>
              <a:cs typeface="Arial"/>
              <a:sym typeface="Arial"/>
            </a:endParaRPr>
          </a:p>
          <a:p>
            <a:pPr indent="0" lvl="0" marL="0" rtl="0" algn="l">
              <a:spcBef>
                <a:spcPts val="800"/>
              </a:spcBef>
              <a:spcAft>
                <a:spcPts val="0"/>
              </a:spcAft>
              <a:buNone/>
            </a:pPr>
            <a:r>
              <a:t/>
            </a:r>
            <a:endParaRPr>
              <a:solidFill>
                <a:srgbClr val="444444"/>
              </a:solidFill>
              <a:latin typeface="Arial"/>
              <a:ea typeface="Arial"/>
              <a:cs typeface="Arial"/>
              <a:sym typeface="Arial"/>
            </a:endParaRPr>
          </a:p>
          <a:p>
            <a:pPr indent="-311150" lvl="0" marL="457200" rtl="0" algn="l">
              <a:spcBef>
                <a:spcPts val="800"/>
              </a:spcBef>
              <a:spcAft>
                <a:spcPts val="0"/>
              </a:spcAft>
              <a:buClr>
                <a:srgbClr val="444444"/>
              </a:buClr>
              <a:buSzPts val="1300"/>
              <a:buFont typeface="Arial"/>
              <a:buChar char="-"/>
            </a:pPr>
            <a:r>
              <a:rPr b="1" lang="en">
                <a:solidFill>
                  <a:srgbClr val="444444"/>
                </a:solidFill>
                <a:latin typeface="Arial"/>
                <a:ea typeface="Arial"/>
                <a:cs typeface="Arial"/>
                <a:sym typeface="Arial"/>
              </a:rPr>
              <a:t>Full GC</a:t>
            </a:r>
            <a:r>
              <a:rPr lang="en">
                <a:solidFill>
                  <a:srgbClr val="444444"/>
                </a:solidFill>
                <a:latin typeface="Arial"/>
                <a:ea typeface="Arial"/>
                <a:cs typeface="Arial"/>
                <a:sym typeface="Arial"/>
              </a:rPr>
              <a:t> to clean all regions → mostly old</a:t>
            </a:r>
            <a:endParaRPr>
              <a:solidFill>
                <a:srgbClr val="444444"/>
              </a:solidFill>
              <a:latin typeface="Arial"/>
              <a:ea typeface="Arial"/>
              <a:cs typeface="Arial"/>
              <a:sym typeface="Arial"/>
            </a:endParaRPr>
          </a:p>
          <a:p>
            <a:pPr indent="0" lvl="0" marL="0" rtl="0" algn="l">
              <a:spcBef>
                <a:spcPts val="800"/>
              </a:spcBef>
              <a:spcAft>
                <a:spcPts val="0"/>
              </a:spcAft>
              <a:buNone/>
            </a:pPr>
            <a:r>
              <a:t/>
            </a:r>
            <a:endParaRPr>
              <a:solidFill>
                <a:srgbClr val="444444"/>
              </a:solidFill>
              <a:latin typeface="Arial"/>
              <a:ea typeface="Arial"/>
              <a:cs typeface="Arial"/>
              <a:sym typeface="Arial"/>
            </a:endParaRPr>
          </a:p>
          <a:p>
            <a:pPr indent="-311150" lvl="0" marL="457200" rtl="0" algn="l">
              <a:spcBef>
                <a:spcPts val="800"/>
              </a:spcBef>
              <a:spcAft>
                <a:spcPts val="0"/>
              </a:spcAft>
              <a:buClr>
                <a:srgbClr val="444444"/>
              </a:buClr>
              <a:buSzPts val="1300"/>
              <a:buFont typeface="Arial"/>
              <a:buChar char="-"/>
            </a:pPr>
            <a:r>
              <a:rPr b="1" lang="en">
                <a:solidFill>
                  <a:srgbClr val="444444"/>
                </a:solidFill>
                <a:latin typeface="Arial"/>
                <a:ea typeface="Arial"/>
                <a:cs typeface="Arial"/>
                <a:sym typeface="Arial"/>
              </a:rPr>
              <a:t>Full GCs</a:t>
            </a:r>
            <a:r>
              <a:rPr lang="en">
                <a:solidFill>
                  <a:srgbClr val="444444"/>
                </a:solidFill>
                <a:latin typeface="Arial"/>
                <a:ea typeface="Arial"/>
                <a:cs typeface="Arial"/>
                <a:sym typeface="Arial"/>
              </a:rPr>
              <a:t> to rescale the Metaspace</a:t>
            </a:r>
            <a:endParaRPr>
              <a:solidFill>
                <a:srgbClr val="444444"/>
              </a:solidFill>
              <a:latin typeface="Arial"/>
              <a:ea typeface="Arial"/>
              <a:cs typeface="Arial"/>
              <a:sym typeface="Arial"/>
            </a:endParaRPr>
          </a:p>
          <a:p>
            <a:pPr indent="0" lvl="0" marL="0" rtl="0" algn="l">
              <a:spcBef>
                <a:spcPts val="0"/>
              </a:spcBef>
              <a:spcAft>
                <a:spcPts val="0"/>
              </a:spcAft>
              <a:buNone/>
            </a:pPr>
            <a:r>
              <a:t/>
            </a:r>
            <a:endParaRPr sz="1650">
              <a:solidFill>
                <a:srgbClr val="202124"/>
              </a:solidFill>
              <a:highlight>
                <a:srgbClr val="FFFFFF"/>
              </a:highlight>
              <a:latin typeface="Roboto"/>
              <a:ea typeface="Roboto"/>
              <a:cs typeface="Roboto"/>
              <a:sym typeface="Roboto"/>
            </a:endParaRPr>
          </a:p>
          <a:p>
            <a:pPr indent="0" lvl="0" marL="0" rtl="0" algn="l">
              <a:spcBef>
                <a:spcPts val="1600"/>
              </a:spcBef>
              <a:spcAft>
                <a:spcPts val="1600"/>
              </a:spcAft>
              <a:buNone/>
            </a:pPr>
            <a:r>
              <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G1GC flow</a:t>
            </a:r>
            <a:endParaRPr/>
          </a:p>
        </p:txBody>
      </p:sp>
      <p:sp>
        <p:nvSpPr>
          <p:cNvPr id="151" name="Google Shape;151;p23"/>
          <p:cNvSpPr txBox="1"/>
          <p:nvPr>
            <p:ph idx="1" type="body"/>
          </p:nvPr>
        </p:nvSpPr>
        <p:spPr>
          <a:xfrm>
            <a:off x="729450" y="192522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rgbClr val="444444"/>
              </a:solidFill>
              <a:latin typeface="Arial"/>
              <a:ea typeface="Arial"/>
              <a:cs typeface="Arial"/>
              <a:sym typeface="Arial"/>
            </a:endParaRPr>
          </a:p>
          <a:p>
            <a:pPr indent="0" lvl="0" marL="0" rtl="0" algn="l">
              <a:spcBef>
                <a:spcPts val="1600"/>
              </a:spcBef>
              <a:spcAft>
                <a:spcPts val="1600"/>
              </a:spcAft>
              <a:buNone/>
            </a:pPr>
            <a:r>
              <a:rPr lang="en">
                <a:solidFill>
                  <a:srgbClr val="444444"/>
                </a:solidFill>
                <a:latin typeface="Arial"/>
                <a:ea typeface="Arial"/>
                <a:cs typeface="Arial"/>
                <a:sym typeface="Arial"/>
              </a:rPr>
              <a:t>IHOP reached→ % liveness → concurrent marking cycle (SATB) → young object collection →mixed collection → calculate % old region→If &gt;G1HeapWastePercent, mixed collections continue</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627800" y="116620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Stop the World - STW</a:t>
            </a:r>
            <a:endParaRPr/>
          </a:p>
        </p:txBody>
      </p:sp>
      <p:graphicFrame>
        <p:nvGraphicFramePr>
          <p:cNvPr id="157" name="Google Shape;157;p24"/>
          <p:cNvGraphicFramePr/>
          <p:nvPr/>
        </p:nvGraphicFramePr>
        <p:xfrm>
          <a:off x="952500" y="2077500"/>
          <a:ext cx="3000000" cy="3000000"/>
        </p:xfrm>
        <a:graphic>
          <a:graphicData uri="http://schemas.openxmlformats.org/drawingml/2006/table">
            <a:tbl>
              <a:tblPr>
                <a:noFill/>
                <a:tableStyleId>{B3EB9014-FD15-4BA1-852B-F1B9690328B9}</a:tableStyleId>
              </a:tblPr>
              <a:tblGrid>
                <a:gridCol w="7239000"/>
              </a:tblGrid>
              <a:tr h="381000">
                <a:tc>
                  <a:txBody>
                    <a:bodyPr/>
                    <a:lstStyle/>
                    <a:p>
                      <a:pPr indent="0" lvl="0" marL="0" rtl="0" algn="l">
                        <a:spcBef>
                          <a:spcPts val="0"/>
                        </a:spcBef>
                        <a:spcAft>
                          <a:spcPts val="0"/>
                        </a:spcAft>
                        <a:buNone/>
                      </a:pPr>
                      <a:r>
                        <a:rPr lang="en"/>
                        <a:t>STW </a:t>
                      </a:r>
                      <a:r>
                        <a:rPr b="1" lang="en"/>
                        <a:t>does stop</a:t>
                      </a:r>
                      <a:r>
                        <a:rPr lang="en"/>
                        <a:t> all threads, i.e. allocation app threads, </a:t>
                      </a:r>
                      <a:r>
                        <a:rPr lang="en">
                          <a:solidFill>
                            <a:srgbClr val="FF0000"/>
                          </a:solidFill>
                        </a:rPr>
                        <a:t>except</a:t>
                      </a:r>
                      <a:r>
                        <a:rPr lang="en"/>
                        <a:t> for GC threads (compiler threads, a service thread, a VM thread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Any event that </a:t>
                      </a:r>
                      <a:r>
                        <a:rPr lang="en"/>
                        <a:t>interrupt</a:t>
                      </a:r>
                      <a:r>
                        <a:rPr lang="en"/>
                        <a:t> the application time:</a:t>
                      </a:r>
                      <a:endParaRPr/>
                    </a:p>
                    <a:p>
                      <a:pPr indent="-317500" lvl="0" marL="457200" rtl="0" algn="l">
                        <a:spcBef>
                          <a:spcPts val="0"/>
                        </a:spcBef>
                        <a:spcAft>
                          <a:spcPts val="0"/>
                        </a:spcAft>
                        <a:buSzPts val="1400"/>
                        <a:buChar char="-"/>
                      </a:pPr>
                      <a:r>
                        <a:rPr lang="en"/>
                        <a:t>Minor GCs</a:t>
                      </a:r>
                      <a:endParaRPr/>
                    </a:p>
                    <a:p>
                      <a:pPr indent="-317500" lvl="0" marL="457200" rtl="0" algn="l">
                        <a:spcBef>
                          <a:spcPts val="0"/>
                        </a:spcBef>
                        <a:spcAft>
                          <a:spcPts val="0"/>
                        </a:spcAft>
                        <a:buSzPts val="1400"/>
                        <a:buChar char="-"/>
                      </a:pPr>
                      <a:r>
                        <a:rPr lang="en"/>
                        <a:t>Full GCs</a:t>
                      </a:r>
                      <a:endParaRPr/>
                    </a:p>
                    <a:p>
                      <a:pPr indent="0" lvl="0" marL="45720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Tuning G1GC</a:t>
            </a:r>
            <a:endParaRPr/>
          </a:p>
        </p:txBody>
      </p:sp>
      <p:sp>
        <p:nvSpPr>
          <p:cNvPr id="163" name="Google Shape;163;p2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Increasing the regions sizes (Xmn for instance)</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Increasing the number of threads</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Changing the rate of young vs old</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Adjust compaction phase  → cannot do that in CMS</a:t>
            </a:r>
            <a:endParaRPr sz="1400">
              <a:solidFill>
                <a:srgbClr val="000000"/>
              </a:solidFill>
              <a:latin typeface="Arial"/>
              <a:ea typeface="Arial"/>
              <a:cs typeface="Arial"/>
              <a:sym typeface="Arial"/>
            </a:endParaRPr>
          </a:p>
          <a:p>
            <a:pPr indent="-317500" lvl="0" marL="457200" rtl="0" algn="l">
              <a:spcBef>
                <a:spcPts val="0"/>
              </a:spcBef>
              <a:spcAft>
                <a:spcPts val="0"/>
              </a:spcAft>
              <a:buClr>
                <a:srgbClr val="000000"/>
              </a:buClr>
              <a:buSzPts val="1400"/>
              <a:buFont typeface="Arial"/>
              <a:buAutoNum type="arabicPeriod"/>
            </a:pPr>
            <a:r>
              <a:rPr lang="en" sz="1400">
                <a:solidFill>
                  <a:srgbClr val="000000"/>
                </a:solidFill>
                <a:latin typeface="Arial"/>
                <a:ea typeface="Arial"/>
                <a:cs typeface="Arial"/>
                <a:sym typeface="Arial"/>
              </a:rPr>
              <a:t>Mixed regions taming</a:t>
            </a:r>
            <a:endParaRPr sz="1400">
              <a:solidFill>
                <a:srgbClr val="000000"/>
              </a:solidFill>
              <a:latin typeface="Arial"/>
              <a:ea typeface="Arial"/>
              <a:cs typeface="Arial"/>
              <a:sym typeface="Arial"/>
            </a:endParaRPr>
          </a:p>
          <a:p>
            <a:pPr indent="0" lvl="0" marL="0" rtl="0" algn="l">
              <a:spcBef>
                <a:spcPts val="1600"/>
              </a:spcBef>
              <a:spcAft>
                <a:spcPts val="1600"/>
              </a:spcAft>
              <a:buNone/>
            </a:pPr>
            <a:r>
              <a:rPr b="1" lang="en" sz="1400">
                <a:solidFill>
                  <a:srgbClr val="000000"/>
                </a:solidFill>
                <a:latin typeface="Arial"/>
                <a:ea typeface="Arial"/>
                <a:cs typeface="Arial"/>
                <a:sym typeface="Arial"/>
              </a:rPr>
              <a:t>Consult solution https://access.redhat.com/solutions/2162391</a:t>
            </a:r>
            <a:endParaRPr b="1" sz="19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Issue: humongous object</a:t>
            </a:r>
            <a:endParaRPr/>
          </a:p>
        </p:txBody>
      </p:sp>
      <p:sp>
        <p:nvSpPr>
          <p:cNvPr id="169" name="Google Shape;169;p26"/>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Objects that have a size ½ of the regions will be treated separately and can cause trouble</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Such an object is allocated directly in the </a:t>
            </a:r>
            <a:r>
              <a:rPr lang="en" sz="1400" u="sng">
                <a:solidFill>
                  <a:srgbClr val="000000"/>
                </a:solidFill>
                <a:latin typeface="Arial"/>
                <a:ea typeface="Arial"/>
                <a:cs typeface="Arial"/>
                <a:sym typeface="Arial"/>
              </a:rPr>
              <a:t>old generation</a:t>
            </a:r>
            <a:r>
              <a:rPr lang="en" sz="1400">
                <a:solidFill>
                  <a:srgbClr val="000000"/>
                </a:solidFill>
                <a:latin typeface="Arial"/>
                <a:ea typeface="Arial"/>
                <a:cs typeface="Arial"/>
                <a:sym typeface="Arial"/>
              </a:rPr>
              <a:t> into "Humongous regions"</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Humongous allocations always trigger a concurrent marking cycle, whether the IHOP criteria is met or not.</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Solution → Increasing the regions sizes </a:t>
            </a:r>
            <a:endParaRPr sz="1400">
              <a:solidFill>
                <a:srgbClr val="000000"/>
              </a:solidFill>
              <a:latin typeface="Arial"/>
              <a:ea typeface="Arial"/>
              <a:cs typeface="Arial"/>
              <a:sym typeface="Arial"/>
            </a:endParaRPr>
          </a:p>
          <a:p>
            <a:pPr indent="0" lvl="0" marL="0" rtl="0" algn="l">
              <a:spcBef>
                <a:spcPts val="1600"/>
              </a:spcBef>
              <a:spcAft>
                <a:spcPts val="1600"/>
              </a:spcAft>
              <a:buNone/>
            </a:pPr>
            <a:r>
              <a:rPr b="1" lang="en" sz="1400">
                <a:solidFill>
                  <a:srgbClr val="000000"/>
                </a:solidFill>
                <a:latin typeface="Arial"/>
                <a:ea typeface="Arial"/>
                <a:cs typeface="Arial"/>
                <a:sym typeface="Arial"/>
              </a:rPr>
              <a:t>Consult solution https://access.redhat.com/solutions/2162391</a:t>
            </a:r>
            <a:endParaRPr b="1" sz="19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of tuning flags in G1GC</a:t>
            </a:r>
            <a:endParaRPr/>
          </a:p>
        </p:txBody>
      </p:sp>
      <p:sp>
        <p:nvSpPr>
          <p:cNvPr id="175" name="Google Shape;175;p2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52425" lvl="0" marL="457200" rtl="0" algn="l">
              <a:spcBef>
                <a:spcPts val="0"/>
              </a:spcBef>
              <a:spcAft>
                <a:spcPts val="0"/>
              </a:spcAft>
              <a:buClr>
                <a:srgbClr val="202124"/>
              </a:buClr>
              <a:buSzPts val="1950"/>
              <a:buFont typeface="Roboto"/>
              <a:buAutoNum type="arabicPeriod"/>
            </a:pPr>
            <a:r>
              <a:rPr lang="en" sz="1400">
                <a:solidFill>
                  <a:srgbClr val="000000"/>
                </a:solidFill>
                <a:latin typeface="Arial"/>
                <a:ea typeface="Arial"/>
                <a:cs typeface="Arial"/>
                <a:sym typeface="Arial"/>
              </a:rPr>
              <a:t>-Xmn2g → </a:t>
            </a:r>
            <a:r>
              <a:rPr b="1" lang="en" sz="1400">
                <a:solidFill>
                  <a:srgbClr val="000000"/>
                </a:solidFill>
                <a:latin typeface="Arial"/>
                <a:ea typeface="Arial"/>
                <a:cs typeface="Arial"/>
                <a:sym typeface="Arial"/>
              </a:rPr>
              <a:t>Max</a:t>
            </a:r>
            <a:r>
              <a:rPr lang="en" sz="1400">
                <a:solidFill>
                  <a:srgbClr val="000000"/>
                </a:solidFill>
                <a:latin typeface="Arial"/>
                <a:ea typeface="Arial"/>
                <a:cs typeface="Arial"/>
                <a:sym typeface="Arial"/>
              </a:rPr>
              <a:t> New Size → max size of young gen</a:t>
            </a:r>
            <a:endParaRPr sz="1400">
              <a:solidFill>
                <a:srgbClr val="000000"/>
              </a:solidFill>
              <a:latin typeface="Arial"/>
              <a:ea typeface="Arial"/>
              <a:cs typeface="Arial"/>
              <a:sym typeface="Arial"/>
            </a:endParaRPr>
          </a:p>
          <a:p>
            <a:pPr indent="-352425" lvl="0" marL="457200" rtl="0" algn="l">
              <a:spcBef>
                <a:spcPts val="0"/>
              </a:spcBef>
              <a:spcAft>
                <a:spcPts val="0"/>
              </a:spcAft>
              <a:buClr>
                <a:srgbClr val="202124"/>
              </a:buClr>
              <a:buSzPts val="1950"/>
              <a:buFont typeface="Roboto"/>
              <a:buAutoNum type="arabicPeriod"/>
            </a:pPr>
            <a:r>
              <a:rPr lang="en" sz="1400">
                <a:solidFill>
                  <a:srgbClr val="000000"/>
                </a:solidFill>
                <a:latin typeface="Arial"/>
                <a:ea typeface="Arial"/>
                <a:cs typeface="Arial"/>
                <a:sym typeface="Arial"/>
              </a:rPr>
              <a:t>-XX:NewSize=1g  → New Size → min/initial </a:t>
            </a:r>
            <a:r>
              <a:rPr lang="en" sz="1400">
                <a:solidFill>
                  <a:srgbClr val="000000"/>
                </a:solidFill>
                <a:latin typeface="Arial"/>
                <a:ea typeface="Arial"/>
                <a:cs typeface="Arial"/>
                <a:sym typeface="Arial"/>
              </a:rPr>
              <a:t>size of young gen</a:t>
            </a:r>
            <a:endParaRPr sz="1400">
              <a:solidFill>
                <a:srgbClr val="000000"/>
              </a:solidFill>
              <a:latin typeface="Arial"/>
              <a:ea typeface="Arial"/>
              <a:cs typeface="Arial"/>
              <a:sym typeface="Arial"/>
            </a:endParaRPr>
          </a:p>
          <a:p>
            <a:pPr indent="-352425" lvl="0" marL="457200" rtl="0" algn="l">
              <a:spcBef>
                <a:spcPts val="0"/>
              </a:spcBef>
              <a:spcAft>
                <a:spcPts val="0"/>
              </a:spcAft>
              <a:buClr>
                <a:srgbClr val="202124"/>
              </a:buClr>
              <a:buSzPts val="1950"/>
              <a:buFont typeface="Roboto"/>
              <a:buAutoNum type="arabicPeriod"/>
            </a:pPr>
            <a:r>
              <a:rPr lang="en" sz="1400">
                <a:solidFill>
                  <a:srgbClr val="000000"/>
                </a:solidFill>
                <a:latin typeface="Arial"/>
                <a:ea typeface="Arial"/>
                <a:cs typeface="Arial"/>
                <a:sym typeface="Arial"/>
              </a:rPr>
              <a:t>-XX:G1ReservePercent=30 → Sets the percentage of reserve memory to keep free so as to reduce the risk of to-space overflows.</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Scenario 1: the old generation is taking </a:t>
            </a:r>
            <a:r>
              <a:rPr lang="en" sz="1400">
                <a:solidFill>
                  <a:srgbClr val="000000"/>
                </a:solidFill>
                <a:latin typeface="Arial"/>
                <a:ea typeface="Arial"/>
                <a:cs typeface="Arial"/>
                <a:sym typeface="Arial"/>
              </a:rPr>
              <a:t>everything</a:t>
            </a:r>
            <a:r>
              <a:rPr lang="en" sz="1400">
                <a:solidFill>
                  <a:srgbClr val="000000"/>
                </a:solidFill>
                <a:latin typeface="Arial"/>
                <a:ea typeface="Arial"/>
                <a:cs typeface="Arial"/>
                <a:sym typeface="Arial"/>
              </a:rPr>
              <a:t> → may be useful to set a lower boundary </a:t>
            </a:r>
            <a:r>
              <a:rPr lang="en" sz="1400">
                <a:solidFill>
                  <a:srgbClr val="000000"/>
                </a:solidFill>
                <a:latin typeface="Arial"/>
                <a:ea typeface="Arial"/>
                <a:cs typeface="Arial"/>
                <a:sym typeface="Arial"/>
              </a:rPr>
              <a:t>NewSize</a:t>
            </a:r>
            <a:endParaRPr sz="1400">
              <a:solidFill>
                <a:srgbClr val="000000"/>
              </a:solidFill>
              <a:latin typeface="Arial"/>
              <a:ea typeface="Arial"/>
              <a:cs typeface="Arial"/>
              <a:sym typeface="Arial"/>
            </a:endParaRPr>
          </a:p>
          <a:p>
            <a:pPr indent="0" lvl="0" marL="0" rtl="0" algn="l">
              <a:spcBef>
                <a:spcPts val="1600"/>
              </a:spcBef>
              <a:spcAft>
                <a:spcPts val="1600"/>
              </a:spcAft>
              <a:buNone/>
            </a:pPr>
            <a:r>
              <a:rPr lang="en" sz="1400">
                <a:solidFill>
                  <a:srgbClr val="000000"/>
                </a:solidFill>
                <a:latin typeface="Arial"/>
                <a:ea typeface="Arial"/>
                <a:cs typeface="Arial"/>
                <a:sym typeface="Arial"/>
              </a:rPr>
              <a:t>Scenario 2: the volatility is very high →  set the max new size; you can even set both the same</a:t>
            </a:r>
            <a:endParaRPr sz="140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Experimental flags</a:t>
            </a:r>
            <a:endParaRPr/>
          </a:p>
        </p:txBody>
      </p:sp>
      <p:sp>
        <p:nvSpPr>
          <p:cNvPr id="181" name="Google Shape;181;p28"/>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Arial"/>
                <a:ea typeface="Arial"/>
                <a:cs typeface="Arial"/>
                <a:sym typeface="Arial"/>
              </a:rPr>
              <a:t>Some flags are experimental: G1NewSizePercent; G1MaxNewSizePercent </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So one must use </a:t>
            </a:r>
            <a:r>
              <a:rPr b="1" lang="en" sz="1400">
                <a:solidFill>
                  <a:srgbClr val="000000"/>
                </a:solidFill>
                <a:latin typeface="Arial"/>
                <a:ea typeface="Arial"/>
                <a:cs typeface="Arial"/>
                <a:sym typeface="Arial"/>
              </a:rPr>
              <a:t>+UnlockExperimentalVMOptions</a:t>
            </a:r>
            <a:endParaRPr b="1"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Example:</a:t>
            </a:r>
            <a:endParaRPr sz="1400">
              <a:solidFill>
                <a:srgbClr val="000000"/>
              </a:solidFill>
              <a:latin typeface="Arial"/>
              <a:ea typeface="Arial"/>
              <a:cs typeface="Arial"/>
              <a:sym typeface="Arial"/>
            </a:endParaRPr>
          </a:p>
          <a:p>
            <a:pPr indent="0" lvl="0" marL="0" rtl="0" algn="l">
              <a:spcBef>
                <a:spcPts val="1600"/>
              </a:spcBef>
              <a:spcAft>
                <a:spcPts val="0"/>
              </a:spcAft>
              <a:buNone/>
            </a:pPr>
            <a:r>
              <a:rPr lang="en" sz="1400">
                <a:solidFill>
                  <a:srgbClr val="000000"/>
                </a:solidFill>
                <a:latin typeface="Arial"/>
                <a:ea typeface="Arial"/>
                <a:cs typeface="Arial"/>
                <a:sym typeface="Arial"/>
              </a:rPr>
              <a:t>&gt; java -XX:+UnlockExperimentalVMOptions -XX:G1NewSizePercent=10 -XX:G1MaxNewSizePercent=75 G1test.jar</a:t>
            </a:r>
            <a:endParaRPr sz="1400">
              <a:solidFill>
                <a:srgbClr val="000000"/>
              </a:solidFill>
              <a:latin typeface="Arial"/>
              <a:ea typeface="Arial"/>
              <a:cs typeface="Arial"/>
              <a:sym typeface="Arial"/>
            </a:endParaRPr>
          </a:p>
          <a:p>
            <a:pPr indent="0" lvl="0" marL="0" rtl="0" algn="l">
              <a:spcBef>
                <a:spcPts val="1200"/>
              </a:spcBef>
              <a:spcAft>
                <a:spcPts val="1600"/>
              </a:spcAft>
              <a:buNone/>
            </a:pPr>
            <a:r>
              <a:t/>
            </a:r>
            <a:endParaRPr sz="140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Mixed collections - liveness percentage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87" name="Google Shape;187;p29"/>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50">
                <a:solidFill>
                  <a:srgbClr val="202124"/>
                </a:solidFill>
                <a:highlight>
                  <a:srgbClr val="FFFFFF"/>
                </a:highlight>
                <a:latin typeface="Roboto"/>
                <a:ea typeface="Roboto"/>
                <a:cs typeface="Roboto"/>
                <a:sym typeface="Roboto"/>
              </a:rPr>
              <a:t>A mixed collection works almost exactly like a </a:t>
            </a:r>
            <a:r>
              <a:rPr b="1" lang="en" sz="1550">
                <a:solidFill>
                  <a:srgbClr val="202124"/>
                </a:solidFill>
                <a:highlight>
                  <a:srgbClr val="FFFFFF"/>
                </a:highlight>
                <a:latin typeface="Roboto"/>
                <a:ea typeface="Roboto"/>
                <a:cs typeface="Roboto"/>
                <a:sym typeface="Roboto"/>
              </a:rPr>
              <a:t>young</a:t>
            </a:r>
            <a:r>
              <a:rPr lang="en" sz="1550">
                <a:solidFill>
                  <a:srgbClr val="202124"/>
                </a:solidFill>
                <a:highlight>
                  <a:srgbClr val="FFFFFF"/>
                </a:highlight>
                <a:latin typeface="Roboto"/>
                <a:ea typeface="Roboto"/>
                <a:cs typeface="Roboto"/>
                <a:sym typeface="Roboto"/>
              </a:rPr>
              <a:t> collection, with two major differences. </a:t>
            </a:r>
            <a:br>
              <a:rPr lang="en" sz="1550">
                <a:solidFill>
                  <a:srgbClr val="202124"/>
                </a:solidFill>
                <a:highlight>
                  <a:srgbClr val="FFFFFF"/>
                </a:highlight>
                <a:latin typeface="Roboto"/>
                <a:ea typeface="Roboto"/>
                <a:cs typeface="Roboto"/>
                <a:sym typeface="Roboto"/>
              </a:rPr>
            </a:br>
            <a:r>
              <a:rPr lang="en" sz="1550">
                <a:solidFill>
                  <a:srgbClr val="202124"/>
                </a:solidFill>
                <a:highlight>
                  <a:srgbClr val="FFFFFF"/>
                </a:highlight>
                <a:latin typeface="Roboto"/>
                <a:ea typeface="Roboto"/>
                <a:cs typeface="Roboto"/>
                <a:sym typeface="Roboto"/>
              </a:rPr>
              <a:t>First, a mixed collection is also going to collect, evacuate and compact a select set of old regions. </a:t>
            </a:r>
            <a:br>
              <a:rPr lang="en" sz="1550">
                <a:solidFill>
                  <a:srgbClr val="202124"/>
                </a:solidFill>
                <a:highlight>
                  <a:srgbClr val="FFFFFF"/>
                </a:highlight>
                <a:latin typeface="Roboto"/>
                <a:ea typeface="Roboto"/>
                <a:cs typeface="Roboto"/>
                <a:sym typeface="Roboto"/>
              </a:rPr>
            </a:br>
            <a:r>
              <a:rPr lang="en" sz="1550">
                <a:solidFill>
                  <a:srgbClr val="202124"/>
                </a:solidFill>
                <a:highlight>
                  <a:srgbClr val="FFFFFF"/>
                </a:highlight>
                <a:latin typeface="Roboto"/>
                <a:ea typeface="Roboto"/>
                <a:cs typeface="Roboto"/>
                <a:sym typeface="Roboto"/>
              </a:rPr>
              <a:t>Second, mixed collections are not based on the same evacuation triggers a young collection uses. They operate with the goal of collecting as quickly and as frequently as possible.</a:t>
            </a:r>
            <a:br>
              <a:rPr lang="en" sz="1550">
                <a:solidFill>
                  <a:srgbClr val="202124"/>
                </a:solidFill>
                <a:highlight>
                  <a:srgbClr val="FFFFFF"/>
                </a:highlight>
                <a:latin typeface="Roboto"/>
                <a:ea typeface="Roboto"/>
                <a:cs typeface="Roboto"/>
                <a:sym typeface="Roboto"/>
              </a:rPr>
            </a:br>
            <a:r>
              <a:rPr lang="en" sz="1550">
                <a:solidFill>
                  <a:srgbClr val="202124"/>
                </a:solidFill>
                <a:highlight>
                  <a:srgbClr val="FFFFFF"/>
                </a:highlight>
                <a:latin typeface="Roboto"/>
                <a:ea typeface="Roboto"/>
                <a:cs typeface="Roboto"/>
                <a:sym typeface="Roboto"/>
              </a:rPr>
              <a:t>If an</a:t>
            </a:r>
            <a:r>
              <a:rPr lang="en" sz="1550" u="sng">
                <a:solidFill>
                  <a:srgbClr val="202124"/>
                </a:solidFill>
                <a:highlight>
                  <a:srgbClr val="FFFFFF"/>
                </a:highlight>
                <a:latin typeface="Roboto"/>
                <a:ea typeface="Roboto"/>
                <a:cs typeface="Roboto"/>
                <a:sym typeface="Roboto"/>
              </a:rPr>
              <a:t> </a:t>
            </a:r>
            <a:r>
              <a:rPr b="1" lang="en" sz="1550" u="sng">
                <a:solidFill>
                  <a:srgbClr val="202124"/>
                </a:solidFill>
                <a:highlight>
                  <a:srgbClr val="FFFFFF"/>
                </a:highlight>
                <a:latin typeface="Roboto"/>
                <a:ea typeface="Roboto"/>
                <a:cs typeface="Roboto"/>
                <a:sym typeface="Roboto"/>
              </a:rPr>
              <a:t>Old region</a:t>
            </a:r>
            <a:r>
              <a:rPr lang="en" sz="1550" u="sng">
                <a:solidFill>
                  <a:srgbClr val="202124"/>
                </a:solidFill>
                <a:highlight>
                  <a:srgbClr val="FFFFFF"/>
                </a:highlight>
                <a:latin typeface="Roboto"/>
                <a:ea typeface="Roboto"/>
                <a:cs typeface="Roboto"/>
                <a:sym typeface="Roboto"/>
              </a:rPr>
              <a:t> has fewer live objects than</a:t>
            </a:r>
            <a:r>
              <a:rPr lang="en" sz="1550">
                <a:solidFill>
                  <a:srgbClr val="202124"/>
                </a:solidFill>
                <a:highlight>
                  <a:srgbClr val="FFFFFF"/>
                </a:highlight>
                <a:latin typeface="Roboto"/>
                <a:ea typeface="Roboto"/>
                <a:cs typeface="Roboto"/>
                <a:sym typeface="Roboto"/>
              </a:rPr>
              <a:t> the percentage defined by G1MixedGCLiveThresholdPercent  85% (JDK8u40+) live, do not collect and evacuate it during this mixed cycle.</a:t>
            </a:r>
            <a:r>
              <a:rPr lang="en" sz="1650">
                <a:solidFill>
                  <a:srgbClr val="202124"/>
                </a:solidFill>
                <a:highlight>
                  <a:srgbClr val="FFFFFF"/>
                </a:highlight>
                <a:latin typeface="Roboto"/>
                <a:ea typeface="Roboto"/>
                <a:cs typeface="Roboto"/>
                <a:sym typeface="Roboto"/>
              </a:rPr>
              <a:t> </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Adaptive behavior</a:t>
            </a:r>
            <a:endParaRPr/>
          </a:p>
        </p:txBody>
      </p:sp>
      <p:sp>
        <p:nvSpPr>
          <p:cNvPr id="193" name="Google Shape;193;p30"/>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950">
              <a:solidFill>
                <a:srgbClr val="202124"/>
              </a:solidFill>
              <a:highlight>
                <a:srgbClr val="FFFFFF"/>
              </a:highlight>
              <a:latin typeface="Roboto"/>
              <a:ea typeface="Roboto"/>
              <a:cs typeface="Roboto"/>
              <a:sym typeface="Roboto"/>
            </a:endParaRPr>
          </a:p>
          <a:p>
            <a:pPr indent="0" lvl="0" marL="0" rtl="0" algn="l">
              <a:spcBef>
                <a:spcPts val="1600"/>
              </a:spcBef>
              <a:spcAft>
                <a:spcPts val="0"/>
              </a:spcAft>
              <a:buNone/>
            </a:pPr>
            <a:r>
              <a:rPr lang="en" sz="1950">
                <a:solidFill>
                  <a:srgbClr val="202124"/>
                </a:solidFill>
                <a:highlight>
                  <a:srgbClr val="FFFFFF"/>
                </a:highlight>
                <a:latin typeface="Roboto"/>
                <a:ea typeface="Roboto"/>
                <a:cs typeface="Roboto"/>
                <a:sym typeface="Roboto"/>
              </a:rPr>
              <a:t>IHOP is used as reference but the behavior is adaptative</a:t>
            </a:r>
            <a:endParaRPr sz="1950">
              <a:solidFill>
                <a:srgbClr val="202124"/>
              </a:solidFill>
              <a:highlight>
                <a:srgbClr val="FFFFFF"/>
              </a:highlight>
              <a:latin typeface="Roboto"/>
              <a:ea typeface="Roboto"/>
              <a:cs typeface="Roboto"/>
              <a:sym typeface="Roboto"/>
            </a:endParaRPr>
          </a:p>
          <a:p>
            <a:pPr indent="0" lvl="0" marL="0" rtl="0" algn="l">
              <a:spcBef>
                <a:spcPts val="1600"/>
              </a:spcBef>
              <a:spcAft>
                <a:spcPts val="1600"/>
              </a:spcAft>
              <a:buNone/>
            </a:pPr>
            <a:r>
              <a:rPr lang="en" sz="1650">
                <a:solidFill>
                  <a:srgbClr val="202124"/>
                </a:solidFill>
                <a:highlight>
                  <a:srgbClr val="FFFFFF"/>
                </a:highlight>
                <a:latin typeface="Roboto"/>
                <a:ea typeface="Roboto"/>
                <a:cs typeface="Roboto"/>
                <a:sym typeface="Roboto"/>
              </a:rPr>
              <a:t>To disable this behavior, -XX:-G1UseAdaptiveIHOP</a:t>
            </a:r>
            <a:endParaRPr sz="1650">
              <a:solidFill>
                <a:srgbClr val="202124"/>
              </a:solidFill>
              <a:highlight>
                <a:srgbClr val="FFFFFF"/>
              </a:highlight>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729450" y="6782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G1GC</a:t>
            </a:r>
            <a:r>
              <a:rPr lang="en"/>
              <a:t> Logs</a:t>
            </a:r>
            <a:endParaRPr/>
          </a:p>
          <a:p>
            <a:pPr indent="0" lvl="0" marL="0" rtl="0" algn="l">
              <a:spcBef>
                <a:spcPts val="0"/>
              </a:spcBef>
              <a:spcAft>
                <a:spcPts val="0"/>
              </a:spcAft>
              <a:buNone/>
            </a:pPr>
            <a:r>
              <a:t/>
            </a:r>
            <a:endParaRPr/>
          </a:p>
        </p:txBody>
      </p:sp>
      <p:graphicFrame>
        <p:nvGraphicFramePr>
          <p:cNvPr id="199" name="Google Shape;199;p31"/>
          <p:cNvGraphicFramePr/>
          <p:nvPr/>
        </p:nvGraphicFramePr>
        <p:xfrm>
          <a:off x="954300" y="1213450"/>
          <a:ext cx="3000000" cy="3000000"/>
        </p:xfrm>
        <a:graphic>
          <a:graphicData uri="http://schemas.openxmlformats.org/drawingml/2006/table">
            <a:tbl>
              <a:tblPr>
                <a:noFill/>
                <a:tableStyleId>{B3EB9014-FD15-4BA1-852B-F1B9690328B9}</a:tableStyleId>
              </a:tblPr>
              <a:tblGrid>
                <a:gridCol w="7239000"/>
              </a:tblGrid>
              <a:tr h="4010775">
                <a:tc>
                  <a:txBody>
                    <a:bodyPr/>
                    <a:lstStyle/>
                    <a:p>
                      <a:pPr indent="-285750" lvl="0" marL="457200" rtl="0" algn="l">
                        <a:lnSpc>
                          <a:spcPct val="115000"/>
                        </a:lnSpc>
                        <a:spcBef>
                          <a:spcPts val="1200"/>
                        </a:spcBef>
                        <a:spcAft>
                          <a:spcPts val="0"/>
                        </a:spcAft>
                        <a:buSzPts val="900"/>
                        <a:buAutoNum type="arabicPeriod"/>
                      </a:pPr>
                      <a:r>
                        <a:rPr b="1" lang="en" sz="900"/>
                        <a:t>2015-09-14T12:35:27.263-0700: 183.216  – </a:t>
                      </a:r>
                      <a:r>
                        <a:rPr lang="en" sz="900"/>
                        <a:t>Here</a:t>
                      </a:r>
                      <a:r>
                        <a:rPr b="1" lang="en" sz="900"/>
                        <a:t> 2015-09-14T12:35:27.263-0700 </a:t>
                      </a:r>
                      <a:r>
                        <a:rPr lang="en" sz="900"/>
                        <a:t>indicates the time at which this GC event fired. Here </a:t>
                      </a:r>
                      <a:r>
                        <a:rPr b="1" lang="en" sz="900"/>
                        <a:t>183.216 </a:t>
                      </a:r>
                      <a:r>
                        <a:rPr lang="en" sz="900"/>
                        <a:t>indicates that 183 seconds after the Java process was started this GC event was fired.</a:t>
                      </a:r>
                      <a:endParaRPr sz="900"/>
                    </a:p>
                    <a:p>
                      <a:pPr indent="-285750" lvl="0" marL="457200" rtl="0" algn="l">
                        <a:lnSpc>
                          <a:spcPct val="115000"/>
                        </a:lnSpc>
                        <a:spcBef>
                          <a:spcPts val="0"/>
                        </a:spcBef>
                        <a:spcAft>
                          <a:spcPts val="0"/>
                        </a:spcAft>
                        <a:buSzPts val="900"/>
                        <a:buAutoNum type="arabicPeriod"/>
                      </a:pPr>
                      <a:r>
                        <a:rPr b="1" lang="en" sz="900"/>
                        <a:t>Full GC (Allocation Failure) –</a:t>
                      </a:r>
                      <a:r>
                        <a:rPr lang="en" sz="900"/>
                        <a:t> indicates that this is a Full GC event, triggered because of allocation failure. When the heap is fragmented, direct allocations in the Old generation may fail even when there is a lot of free space, this will typically cause Allocation Failure.</a:t>
                      </a:r>
                      <a:endParaRPr sz="900"/>
                    </a:p>
                    <a:p>
                      <a:pPr indent="-285750" lvl="0" marL="457200" rtl="0" algn="l">
                        <a:lnSpc>
                          <a:spcPct val="115000"/>
                        </a:lnSpc>
                        <a:spcBef>
                          <a:spcPts val="0"/>
                        </a:spcBef>
                        <a:spcAft>
                          <a:spcPts val="0"/>
                        </a:spcAft>
                        <a:buSzPts val="900"/>
                        <a:buAutoNum type="arabicPeriod"/>
                      </a:pPr>
                      <a:r>
                        <a:rPr b="1" lang="en" sz="900"/>
                        <a:t>[Eden: 3072.0K(194.0M)-&gt;0.0B(201.0M) Survivors: 0.0B-&gt;0.0B Heap: 3727.1M(4022.0M)-&gt;3612.0M(4022.0M)], [Metaspace: 2776K-&gt;2776K(1056768K)]– </a:t>
                      </a:r>
                      <a:r>
                        <a:rPr lang="en" sz="900"/>
                        <a:t>This line indicates the heap size changes, because of this Full GC event:</a:t>
                      </a:r>
                      <a:endParaRPr sz="900"/>
                    </a:p>
                    <a:p>
                      <a:pPr indent="-285750" lvl="1" marL="914400" rtl="0" algn="l">
                        <a:lnSpc>
                          <a:spcPct val="115000"/>
                        </a:lnSpc>
                        <a:spcBef>
                          <a:spcPts val="0"/>
                        </a:spcBef>
                        <a:spcAft>
                          <a:spcPts val="0"/>
                        </a:spcAft>
                        <a:buSzPts val="900"/>
                        <a:buChar char="○"/>
                      </a:pPr>
                      <a:r>
                        <a:rPr b="1" lang="en" sz="900"/>
                        <a:t>Eden: 3072.0K(194.0M)-&gt;0.0B(201.0M) </a:t>
                      </a:r>
                      <a:r>
                        <a:rPr lang="en" sz="900"/>
                        <a:t>- indicates that Eden generation’s capacity was 194mb, in that 3072kb was occupied. After this GC event, young generation occupied size came down to 0. Target Capacity of Eden generation has been increased to 201mb, but not yet committed. Additional regions are added to Eden generation, as demands are made.</a:t>
                      </a:r>
                      <a:endParaRPr sz="900"/>
                    </a:p>
                    <a:p>
                      <a:pPr indent="-285750" lvl="1" marL="914400" rtl="0" algn="l">
                        <a:lnSpc>
                          <a:spcPct val="115000"/>
                        </a:lnSpc>
                        <a:spcBef>
                          <a:spcPts val="0"/>
                        </a:spcBef>
                        <a:spcAft>
                          <a:spcPts val="0"/>
                        </a:spcAft>
                        <a:buSzPts val="900"/>
                        <a:buChar char="○"/>
                      </a:pPr>
                      <a:r>
                        <a:rPr b="1" lang="en" sz="900"/>
                        <a:t>Survivors: 0.0B-&gt;0.0B </a:t>
                      </a:r>
                      <a:r>
                        <a:rPr lang="en" sz="900"/>
                        <a:t>– indicates that survivor space was 0 bytes before and after this event.</a:t>
                      </a:r>
                      <a:endParaRPr sz="900"/>
                    </a:p>
                    <a:p>
                      <a:pPr indent="-285750" lvl="1" marL="914400" rtl="0" algn="l">
                        <a:lnSpc>
                          <a:spcPct val="115000"/>
                        </a:lnSpc>
                        <a:spcBef>
                          <a:spcPts val="0"/>
                        </a:spcBef>
                        <a:spcAft>
                          <a:spcPts val="0"/>
                        </a:spcAft>
                        <a:buSzPts val="900"/>
                        <a:buChar char="○"/>
                      </a:pPr>
                      <a:r>
                        <a:rPr b="1" lang="en" sz="900"/>
                        <a:t>Heap: 3727.1M(4022.0M)-&gt;3612.0M(4022.0M) - </a:t>
                      </a:r>
                      <a:r>
                        <a:rPr lang="en" sz="900"/>
                        <a:t>indicates that capacity of heap size was 4022mb, in that 3727.1mb was utilized. After this GC event, heap utilization dropped to 3612mb. 115.1mb (i.e. 3727.1 – 3612) of objects has been garbage collected in this event. And heap capacity has remained at 4022mb.</a:t>
                      </a:r>
                      <a:endParaRPr sz="900"/>
                    </a:p>
                    <a:p>
                      <a:pPr indent="-285750" lvl="1" marL="914400" rtl="0" algn="l">
                        <a:lnSpc>
                          <a:spcPct val="115000"/>
                        </a:lnSpc>
                        <a:spcBef>
                          <a:spcPts val="0"/>
                        </a:spcBef>
                        <a:spcAft>
                          <a:spcPts val="0"/>
                        </a:spcAft>
                        <a:buSzPts val="900"/>
                        <a:buChar char="○"/>
                      </a:pPr>
                      <a:r>
                        <a:rPr b="1" lang="en" sz="900"/>
                        <a:t>Metaspace: 2776K-&gt;2776K(1056768K) </a:t>
                      </a:r>
                      <a:r>
                        <a:rPr lang="en" sz="900"/>
                        <a:t>– indicates that before the GC event it’s occupied size was 2776k and after the GC event also it’s occupied size was 2776k. Basically, it implies metaspace utilization remained consistent in this phase. The total capacity of metaspace was 1056768k.</a:t>
                      </a:r>
                      <a:endParaRPr sz="900"/>
                    </a:p>
                    <a:p>
                      <a:pPr indent="-285750" lvl="0" marL="457200" rtl="0" algn="l">
                        <a:lnSpc>
                          <a:spcPct val="115000"/>
                        </a:lnSpc>
                        <a:spcBef>
                          <a:spcPts val="0"/>
                        </a:spcBef>
                        <a:spcAft>
                          <a:spcPts val="0"/>
                        </a:spcAft>
                        <a:buSzPts val="900"/>
                        <a:buAutoNum type="arabicPeriod"/>
                      </a:pPr>
                      <a:r>
                        <a:rPr b="1" lang="en" sz="900"/>
                        <a:t>Times: user=19.08, sys=0.01, real=9.74 secs – </a:t>
                      </a:r>
                      <a:r>
                        <a:rPr lang="en" sz="900"/>
                        <a:t>here note the 'real' time, it indicates this GC event took 9.74 seconds to complete, which is a very high pause time.</a:t>
                      </a:r>
                      <a:endParaRPr sz="1200"/>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424500" y="4444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Interpreting G1GC Logs</a:t>
            </a:r>
            <a:endParaRPr/>
          </a:p>
        </p:txBody>
      </p:sp>
      <p:graphicFrame>
        <p:nvGraphicFramePr>
          <p:cNvPr id="205" name="Google Shape;205;p32"/>
          <p:cNvGraphicFramePr/>
          <p:nvPr/>
        </p:nvGraphicFramePr>
        <p:xfrm>
          <a:off x="1003325" y="1081325"/>
          <a:ext cx="3000000" cy="3000000"/>
        </p:xfrm>
        <a:graphic>
          <a:graphicData uri="http://schemas.openxmlformats.org/drawingml/2006/table">
            <a:tbl>
              <a:tblPr>
                <a:noFill/>
                <a:tableStyleId>{B3EB9014-FD15-4BA1-852B-F1B9690328B9}</a:tableStyleId>
              </a:tblPr>
              <a:tblGrid>
                <a:gridCol w="7239000"/>
              </a:tblGrid>
              <a:tr h="381000">
                <a:tc>
                  <a:txBody>
                    <a:bodyPr/>
                    <a:lstStyle/>
                    <a:p>
                      <a:pPr indent="0" lvl="0" marL="0" rtl="0" algn="l">
                        <a:lnSpc>
                          <a:spcPct val="115000"/>
                        </a:lnSpc>
                        <a:spcBef>
                          <a:spcPts val="1200"/>
                        </a:spcBef>
                        <a:spcAft>
                          <a:spcPts val="0"/>
                        </a:spcAft>
                        <a:buNone/>
                      </a:pPr>
                      <a:r>
                        <a:rPr b="1" lang="en" sz="900"/>
                        <a:t>Full GC (Allocation Failure) –</a:t>
                      </a:r>
                      <a:r>
                        <a:rPr lang="en" sz="900"/>
                        <a:t> indicates that this is a Full GC event, triggered because of allocation failure. When the heap is fragmented, direct allocations in the Old generation may fail even when there is a lot of free space, this will typically cause Allocation Failure.</a:t>
                      </a:r>
                      <a:endParaRPr sz="900"/>
                    </a:p>
                    <a:p>
                      <a:pPr indent="0" lvl="0" marL="0" rtl="0" algn="l">
                        <a:lnSpc>
                          <a:spcPct val="115000"/>
                        </a:lnSpc>
                        <a:spcBef>
                          <a:spcPts val="1200"/>
                        </a:spcBef>
                        <a:spcAft>
                          <a:spcPts val="0"/>
                        </a:spcAft>
                        <a:buNone/>
                      </a:pPr>
                      <a:r>
                        <a:t/>
                      </a:r>
                      <a:endParaRPr sz="900"/>
                    </a:p>
                    <a:p>
                      <a:pPr indent="0" lvl="0" marL="0" rtl="0" algn="l">
                        <a:lnSpc>
                          <a:spcPct val="115000"/>
                        </a:lnSpc>
                        <a:spcBef>
                          <a:spcPts val="1200"/>
                        </a:spcBef>
                        <a:spcAft>
                          <a:spcPts val="0"/>
                        </a:spcAft>
                        <a:buNone/>
                      </a:pPr>
                      <a:r>
                        <a:rPr b="1" lang="en" sz="900"/>
                        <a:t>[Eden: 3072.0K(194.0M)-&gt;0.0B(201.0M) Survivors: 0.0B-&gt;0.0B Heap: 3727.1M(4022.0M)-&gt;3612.0M(4022.0M)], [Metaspace: 2776K-&gt;2776K(1056768K)] → </a:t>
                      </a:r>
                      <a:r>
                        <a:rPr lang="en" sz="900"/>
                        <a:t>Indicates the heap size changes, because of this Full GC event:</a:t>
                      </a:r>
                      <a:endParaRPr sz="900"/>
                    </a:p>
                    <a:p>
                      <a:pPr indent="-285750" lvl="1" marL="914400" rtl="0" algn="l">
                        <a:lnSpc>
                          <a:spcPct val="115000"/>
                        </a:lnSpc>
                        <a:spcBef>
                          <a:spcPts val="1200"/>
                        </a:spcBef>
                        <a:spcAft>
                          <a:spcPts val="0"/>
                        </a:spcAft>
                        <a:buSzPts val="900"/>
                        <a:buChar char="○"/>
                      </a:pPr>
                      <a:r>
                        <a:rPr b="1" lang="en" sz="900"/>
                        <a:t>Eden: 3072.0K(194.0M)-&gt;0.0B(201.0M) </a:t>
                      </a:r>
                      <a:r>
                        <a:rPr lang="en" sz="900"/>
                        <a:t>→ indicates that Eden generation’s capacity was 194mb, in that 3072kb was occupied. After this GC event, young generation occupied size came down to 0. Target Capacity of Eden generation has been increased to 201mb, but not yet committed. Additional regions are added to Eden generation, as demands are made.</a:t>
                      </a:r>
                      <a:endParaRPr sz="900"/>
                    </a:p>
                    <a:p>
                      <a:pPr indent="-285750" lvl="1" marL="914400" rtl="0" algn="l">
                        <a:lnSpc>
                          <a:spcPct val="115000"/>
                        </a:lnSpc>
                        <a:spcBef>
                          <a:spcPts val="0"/>
                        </a:spcBef>
                        <a:spcAft>
                          <a:spcPts val="0"/>
                        </a:spcAft>
                        <a:buSzPts val="900"/>
                        <a:buChar char="○"/>
                      </a:pPr>
                      <a:r>
                        <a:rPr b="1" lang="en" sz="900"/>
                        <a:t>Survivors: 0.0B-&gt;0.0B </a:t>
                      </a:r>
                      <a:r>
                        <a:rPr lang="en" sz="900"/>
                        <a:t>→  indicates that survivor space was 0 bytes before and after this event.</a:t>
                      </a:r>
                      <a:endParaRPr sz="900"/>
                    </a:p>
                    <a:p>
                      <a:pPr indent="-285750" lvl="1" marL="914400" rtl="0" algn="l">
                        <a:lnSpc>
                          <a:spcPct val="115000"/>
                        </a:lnSpc>
                        <a:spcBef>
                          <a:spcPts val="0"/>
                        </a:spcBef>
                        <a:spcAft>
                          <a:spcPts val="0"/>
                        </a:spcAft>
                        <a:buSzPts val="900"/>
                        <a:buChar char="○"/>
                      </a:pPr>
                      <a:r>
                        <a:rPr b="1" lang="en" sz="900"/>
                        <a:t>Heap: 3727.1M(4022.0M)-&gt;3612.0M(4022.0M) - </a:t>
                      </a:r>
                      <a:r>
                        <a:rPr lang="en" sz="900"/>
                        <a:t>indicates that capacity of heap size was 4022mb, in that 3727.1mb was utilized. After this GC event, heap utilization dropped to 3612mb. 115.1mb (i.e. 3727.1 – 3612) of objects has been garbage collected in this event. And heap capacity has remained at 4022mb.</a:t>
                      </a:r>
                      <a:endParaRPr sz="900"/>
                    </a:p>
                    <a:p>
                      <a:pPr indent="-285750" lvl="1" marL="914400" rtl="0" algn="l">
                        <a:lnSpc>
                          <a:spcPct val="115000"/>
                        </a:lnSpc>
                        <a:spcBef>
                          <a:spcPts val="0"/>
                        </a:spcBef>
                        <a:spcAft>
                          <a:spcPts val="0"/>
                        </a:spcAft>
                        <a:buSzPts val="900"/>
                        <a:buChar char="○"/>
                      </a:pPr>
                      <a:r>
                        <a:rPr b="1" lang="en" sz="900"/>
                        <a:t>Metaspace: 2776K-&gt;2776K(1056768K) </a:t>
                      </a:r>
                      <a:r>
                        <a:rPr lang="en" sz="900"/>
                        <a:t>– indicates that before the GC event it’s occupied size was 2776k and after the GC event also it’s occupied size was 2776k. Basically, it implies metaspace utilization remained consistent in this phase. The total capacity of metaspace was 1056768k.</a:t>
                      </a:r>
                      <a:endParaRPr sz="900"/>
                    </a:p>
                    <a:p>
                      <a:pPr indent="0" lvl="0" marL="0" rtl="0" algn="l">
                        <a:lnSpc>
                          <a:spcPct val="115000"/>
                        </a:lnSpc>
                        <a:spcBef>
                          <a:spcPts val="1200"/>
                        </a:spcBef>
                        <a:spcAft>
                          <a:spcPts val="0"/>
                        </a:spcAft>
                        <a:buNone/>
                      </a:pPr>
                      <a:r>
                        <a:rPr b="1" lang="en" sz="900"/>
                        <a:t>Times: user=19.08, sys=0.01, real=9.74 secs – </a:t>
                      </a:r>
                      <a:r>
                        <a:rPr lang="en" sz="900"/>
                        <a:t>here note the 'real' time, it indicates this GC event took 9.74 seconds to complete, which is a very high pause time.</a:t>
                      </a:r>
                      <a:endParaRPr sz="1200"/>
                    </a:p>
                    <a:p>
                      <a:pPr indent="0" lvl="0" marL="0" rtl="0" algn="l">
                        <a:spcBef>
                          <a:spcPts val="1200"/>
                        </a:spcBef>
                        <a:spcAft>
                          <a:spcPts val="0"/>
                        </a:spcAft>
                        <a:buNone/>
                      </a:pPr>
                      <a:r>
                        <a:t/>
                      </a:r>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424500" y="4444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Specific tuning flags vs behavior</a:t>
            </a:r>
            <a:endParaRPr/>
          </a:p>
        </p:txBody>
      </p:sp>
      <p:graphicFrame>
        <p:nvGraphicFramePr>
          <p:cNvPr id="211" name="Google Shape;211;p33"/>
          <p:cNvGraphicFramePr/>
          <p:nvPr/>
        </p:nvGraphicFramePr>
        <p:xfrm>
          <a:off x="952500" y="1831550"/>
          <a:ext cx="3000000" cy="3000000"/>
        </p:xfrm>
        <a:graphic>
          <a:graphicData uri="http://schemas.openxmlformats.org/drawingml/2006/table">
            <a:tbl>
              <a:tblPr>
                <a:noFill/>
                <a:tableStyleId>{B3EB9014-FD15-4BA1-852B-F1B9690328B9}</a:tableStyleId>
              </a:tblPr>
              <a:tblGrid>
                <a:gridCol w="3619500"/>
                <a:gridCol w="3619500"/>
              </a:tblGrid>
              <a:tr h="381000">
                <a:tc>
                  <a:txBody>
                    <a:bodyPr/>
                    <a:lstStyle/>
                    <a:p>
                      <a:pPr indent="0" lvl="0" marL="0" rtl="0" algn="l">
                        <a:spcBef>
                          <a:spcPts val="0"/>
                        </a:spcBef>
                        <a:spcAft>
                          <a:spcPts val="0"/>
                        </a:spcAft>
                        <a:buNone/>
                      </a:pPr>
                      <a:r>
                        <a:rPr lang="en"/>
                        <a:t>G1MixedGCLiveThresholdPercent</a:t>
                      </a:r>
                      <a:endParaRPr/>
                    </a:p>
                  </a:txBody>
                  <a:tcPr marT="91425" marB="91425" marR="91425" marL="91425"/>
                </a:tc>
                <a:tc>
                  <a:txBody>
                    <a:bodyPr/>
                    <a:lstStyle/>
                    <a:p>
                      <a:pPr indent="0" lvl="0" marL="0" rtl="0" algn="l">
                        <a:spcBef>
                          <a:spcPts val="0"/>
                        </a:spcBef>
                        <a:spcAft>
                          <a:spcPts val="0"/>
                        </a:spcAft>
                        <a:buNone/>
                      </a:pPr>
                      <a:r>
                        <a:rPr lang="en"/>
                        <a:t>Threshold for regions to be considered for inclusion in the collection set of mixed GCs.           </a:t>
                      </a:r>
                      <a:endParaRPr/>
                    </a:p>
                    <a:p>
                      <a:pPr indent="0" lvl="0" marL="0" rtl="0" algn="l">
                        <a:spcBef>
                          <a:spcPts val="0"/>
                        </a:spcBef>
                        <a:spcAft>
                          <a:spcPts val="0"/>
                        </a:spcAft>
                        <a:buNone/>
                      </a:pPr>
                      <a:r>
                        <a:rPr lang="en"/>
                        <a:t>Regions with live bytes exceeding this will not be collected. Range 0 - 100</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Relevant Solutions</a:t>
            </a:r>
            <a:endParaRPr/>
          </a:p>
        </p:txBody>
      </p:sp>
      <p:sp>
        <p:nvSpPr>
          <p:cNvPr id="217" name="Google Shape;217;p34"/>
          <p:cNvSpPr txBox="1"/>
          <p:nvPr>
            <p:ph idx="1" type="body"/>
          </p:nvPr>
        </p:nvSpPr>
        <p:spPr>
          <a:xfrm>
            <a:off x="729450" y="2058600"/>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G1Gc Reference Object</a:t>
            </a:r>
            <a:r>
              <a:rPr lang="en"/>
              <a:t> </a:t>
            </a:r>
            <a:endParaRPr/>
          </a:p>
          <a:p>
            <a:pPr indent="0" lvl="0" marL="0" rtl="0" algn="l">
              <a:spcBef>
                <a:spcPts val="1600"/>
              </a:spcBef>
              <a:spcAft>
                <a:spcPts val="0"/>
              </a:spcAft>
              <a:buNone/>
            </a:pPr>
            <a:r>
              <a:rPr lang="en" u="sng">
                <a:solidFill>
                  <a:schemeClr val="hlink"/>
                </a:solidFill>
                <a:hlinkClick r:id="rId4"/>
              </a:rPr>
              <a:t>Humongous allocation</a:t>
            </a:r>
            <a:r>
              <a:rPr lang="en"/>
              <a:t> </a:t>
            </a:r>
            <a:endParaRPr/>
          </a:p>
          <a:p>
            <a:pPr indent="0" lvl="0" marL="0" rtl="0" algn="l">
              <a:spcBef>
                <a:spcPts val="1600"/>
              </a:spcBef>
              <a:spcAft>
                <a:spcPts val="0"/>
              </a:spcAft>
              <a:buNone/>
            </a:pPr>
            <a:r>
              <a:rPr lang="en" u="sng">
                <a:solidFill>
                  <a:schemeClr val="hlink"/>
                </a:solidFill>
                <a:hlinkClick r:id="rId5"/>
              </a:rPr>
              <a:t>https://access.redhat.com/solutions/1386833</a:t>
            </a:r>
            <a:endParaRPr/>
          </a:p>
          <a:p>
            <a:pPr indent="0" lvl="0" marL="0" rtl="0" algn="l">
              <a:spcBef>
                <a:spcPts val="1600"/>
              </a:spcBef>
              <a:spcAft>
                <a:spcPts val="0"/>
              </a:spcAft>
              <a:buNone/>
            </a:pPr>
            <a:r>
              <a:rPr lang="en" u="sng">
                <a:solidFill>
                  <a:schemeClr val="hlink"/>
                </a:solidFill>
                <a:hlinkClick r:id="rId6"/>
              </a:rPr>
              <a:t>https://www.redhat.com/en/blog/part-1-introduction-g1-garbage-collector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